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AV" ContentType="audio/x-wav"/>
  <Default Extension="xml" ContentType="application/xml"/>
  <Default Extension="gif" ContentType="image/gif"/>
  <Default Extension="tiff" ContentType="image/tiff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4"/>
  </p:notesMasterIdLst>
  <p:sldIdLst>
    <p:sldId id="300" r:id="rId2"/>
    <p:sldId id="262" r:id="rId3"/>
    <p:sldId id="309" r:id="rId4"/>
    <p:sldId id="522" r:id="rId5"/>
    <p:sldId id="301" r:id="rId6"/>
    <p:sldId id="302" r:id="rId7"/>
    <p:sldId id="509" r:id="rId8"/>
    <p:sldId id="528" r:id="rId9"/>
    <p:sldId id="511" r:id="rId10"/>
    <p:sldId id="512" r:id="rId11"/>
    <p:sldId id="513" r:id="rId12"/>
    <p:sldId id="514" r:id="rId13"/>
    <p:sldId id="529" r:id="rId14"/>
    <p:sldId id="516" r:id="rId15"/>
    <p:sldId id="517" r:id="rId16"/>
    <p:sldId id="530" r:id="rId17"/>
    <p:sldId id="508" r:id="rId18"/>
    <p:sldId id="519" r:id="rId19"/>
    <p:sldId id="523" r:id="rId20"/>
    <p:sldId id="524" r:id="rId21"/>
    <p:sldId id="527" r:id="rId22"/>
    <p:sldId id="51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1"/>
    <p:restoredTop sz="95574"/>
  </p:normalViewPr>
  <p:slideViewPr>
    <p:cSldViewPr snapToGrid="0" snapToObjects="1">
      <p:cViewPr varScale="1">
        <p:scale>
          <a:sx n="74" d="100"/>
          <a:sy n="74" d="100"/>
        </p:scale>
        <p:origin x="184" y="7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B9172-EE2F-DA40-B484-D12A94A1BC1D}" type="datetimeFigureOut">
              <a:rPr lang="en-GB" smtClean="0"/>
              <a:t>03/07/2021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E35E2-8673-B948-931A-20F699AA3D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114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7FB94-032B-4CE7-955C-4BFD841AF1C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308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B981F268-1A18-A74D-AE8E-4C291CE512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6474A4DF-00CD-6F4E-A96B-C58983EB07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6DD025B3-F98A-554B-9971-EC297BCFC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2341291-AAE2-634C-8299-46298620B872}" type="slidenum">
              <a:rPr lang="en-GB" altLang="en-US" smtClean="0">
                <a:solidFill>
                  <a:srgbClr val="000000"/>
                </a:solidFill>
                <a:latin typeface="Calibri" panose="020F0502020204030204" pitchFamily="34" charset="0"/>
              </a:rPr>
              <a:pPr/>
              <a:t>17</a:t>
            </a:fld>
            <a:endParaRPr lang="en-GB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48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763A3-1453-5444-A97C-8C05DE842D86}" type="datetimeFigureOut">
              <a:rPr lang="en-GB" smtClean="0"/>
              <a:t>03/07/2021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64A1-BF86-6248-8258-B330B9A9F81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763A3-1453-5444-A97C-8C05DE842D86}" type="datetimeFigureOut">
              <a:rPr lang="en-GB" smtClean="0"/>
              <a:t>03/07/2021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64A1-BF86-6248-8258-B330B9A9F81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763A3-1453-5444-A97C-8C05DE842D86}" type="datetimeFigureOut">
              <a:rPr lang="en-GB" smtClean="0"/>
              <a:t>03/07/2021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64A1-BF86-6248-8258-B330B9A9F81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763A3-1453-5444-A97C-8C05DE842D86}" type="datetimeFigureOut">
              <a:rPr lang="en-GB" smtClean="0"/>
              <a:t>03/07/2021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64A1-BF86-6248-8258-B330B9A9F81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763A3-1453-5444-A97C-8C05DE842D86}" type="datetimeFigureOut">
              <a:rPr lang="en-GB" smtClean="0"/>
              <a:t>03/07/2021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64A1-BF86-6248-8258-B330B9A9F81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763A3-1453-5444-A97C-8C05DE842D86}" type="datetimeFigureOut">
              <a:rPr lang="en-GB" smtClean="0"/>
              <a:t>03/07/2021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64A1-BF86-6248-8258-B330B9A9F81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763A3-1453-5444-A97C-8C05DE842D86}" type="datetimeFigureOut">
              <a:rPr lang="en-GB" smtClean="0"/>
              <a:t>03/07/2021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64A1-BF86-6248-8258-B330B9A9F81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763A3-1453-5444-A97C-8C05DE842D86}" type="datetimeFigureOut">
              <a:rPr lang="en-GB" smtClean="0"/>
              <a:t>03/07/2021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64A1-BF86-6248-8258-B330B9A9F81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763A3-1453-5444-A97C-8C05DE842D86}" type="datetimeFigureOut">
              <a:rPr lang="en-GB" smtClean="0"/>
              <a:t>03/07/2021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64A1-BF86-6248-8258-B330B9A9F81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763A3-1453-5444-A97C-8C05DE842D86}" type="datetimeFigureOut">
              <a:rPr lang="en-GB" smtClean="0"/>
              <a:t>03/07/2021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64A1-BF86-6248-8258-B330B9A9F81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763A3-1453-5444-A97C-8C05DE842D86}" type="datetimeFigureOut">
              <a:rPr lang="en-GB" smtClean="0"/>
              <a:t>03/07/2021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64A1-BF86-6248-8258-B330B9A9F81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763A3-1453-5444-A97C-8C05DE842D86}" type="datetimeFigureOut">
              <a:rPr lang="en-GB" smtClean="0"/>
              <a:t>03/07/2021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164A1-BF86-6248-8258-B330B9A9F8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443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4.tif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gi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3DC99B-45EA-C34A-9211-D57C9F551699}"/>
              </a:ext>
            </a:extLst>
          </p:cNvPr>
          <p:cNvSpPr txBox="1"/>
          <p:nvPr/>
        </p:nvSpPr>
        <p:spPr>
          <a:xfrm>
            <a:off x="1104900" y="3167390"/>
            <a:ext cx="894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/>
              <a:t>Print slide 22 per 6 students</a:t>
            </a:r>
          </a:p>
        </p:txBody>
      </p:sp>
      <p:pic>
        <p:nvPicPr>
          <p:cNvPr id="5" name="Picture 4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39870BA8-036D-B545-8077-6E61938FC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46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FB0A-24F6-AA45-93D8-7B18B814D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96"/>
            <a:ext cx="12192000" cy="1099175"/>
          </a:xfrm>
          <a:solidFill>
            <a:schemeClr val="accent3"/>
          </a:solidFill>
        </p:spPr>
        <p:txBody>
          <a:bodyPr/>
          <a:lstStyle/>
          <a:p>
            <a:r>
              <a:rPr lang="en-GB" dirty="0"/>
              <a:t>Think, pair, share…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E6678-6090-9949-AF34-A1BC7CF6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462" y="4705596"/>
            <a:ext cx="1530748" cy="19134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59D89F0-AF0F-4B44-AA73-D14E06C9C434}"/>
              </a:ext>
            </a:extLst>
          </p:cNvPr>
          <p:cNvSpPr/>
          <p:nvPr/>
        </p:nvSpPr>
        <p:spPr>
          <a:xfrm>
            <a:off x="3067766" y="3212801"/>
            <a:ext cx="605646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dirty="0"/>
              <a:t>Why is energy dissipated? </a:t>
            </a:r>
          </a:p>
          <a:p>
            <a:pPr algn="ctr"/>
            <a:r>
              <a:rPr lang="en-GB" sz="3600" dirty="0"/>
              <a:t>Can you reduce / stop it? </a:t>
            </a:r>
          </a:p>
        </p:txBody>
      </p:sp>
      <p:sp>
        <p:nvSpPr>
          <p:cNvPr id="14" name="Oval 33">
            <a:extLst>
              <a:ext uri="{FF2B5EF4-FFF2-40B4-BE49-F238E27FC236}">
                <a16:creationId xmlns:a16="http://schemas.microsoft.com/office/drawing/2014/main" id="{CB2A6BD0-1297-4245-84DD-66AAC7469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15" name="Oval 32">
            <a:extLst>
              <a:ext uri="{FF2B5EF4-FFF2-40B4-BE49-F238E27FC236}">
                <a16:creationId xmlns:a16="http://schemas.microsoft.com/office/drawing/2014/main" id="{119035F0-797C-A84B-8DC2-9EC983BDF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Oval 31">
            <a:extLst>
              <a:ext uri="{FF2B5EF4-FFF2-40B4-BE49-F238E27FC236}">
                <a16:creationId xmlns:a16="http://schemas.microsoft.com/office/drawing/2014/main" id="{056E04E3-D389-804D-8698-420B4F9A9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Oval 30">
            <a:extLst>
              <a:ext uri="{FF2B5EF4-FFF2-40B4-BE49-F238E27FC236}">
                <a16:creationId xmlns:a16="http://schemas.microsoft.com/office/drawing/2014/main" id="{213DD6B0-EB1D-724B-B580-B76AC6395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Oval 29">
            <a:extLst>
              <a:ext uri="{FF2B5EF4-FFF2-40B4-BE49-F238E27FC236}">
                <a16:creationId xmlns:a16="http://schemas.microsoft.com/office/drawing/2014/main" id="{79AEE98C-60CF-9A40-88E5-90F091D36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Oval 28">
            <a:extLst>
              <a:ext uri="{FF2B5EF4-FFF2-40B4-BE49-F238E27FC236}">
                <a16:creationId xmlns:a16="http://schemas.microsoft.com/office/drawing/2014/main" id="{A7406B03-BB39-B547-8D30-2B1E04411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0" name="Oval 27">
            <a:extLst>
              <a:ext uri="{FF2B5EF4-FFF2-40B4-BE49-F238E27FC236}">
                <a16:creationId xmlns:a16="http://schemas.microsoft.com/office/drawing/2014/main" id="{91BB025D-1828-334D-A1EC-4ED83C0B3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B6BA1C1F-694D-4F47-BEA2-907DD6BEF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2" name="Oval 25">
            <a:extLst>
              <a:ext uri="{FF2B5EF4-FFF2-40B4-BE49-F238E27FC236}">
                <a16:creationId xmlns:a16="http://schemas.microsoft.com/office/drawing/2014/main" id="{F3368041-1213-4940-B18A-9BEA332F7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3" name="Oval 24">
            <a:extLst>
              <a:ext uri="{FF2B5EF4-FFF2-40B4-BE49-F238E27FC236}">
                <a16:creationId xmlns:a16="http://schemas.microsoft.com/office/drawing/2014/main" id="{862D9908-67D7-5847-A92A-D37A31233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14BD62-6C76-BA46-AFE6-96C90F753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5" name="Oval 22">
            <a:extLst>
              <a:ext uri="{FF2B5EF4-FFF2-40B4-BE49-F238E27FC236}">
                <a16:creationId xmlns:a16="http://schemas.microsoft.com/office/drawing/2014/main" id="{CC2882B2-694F-434D-8868-3AB65B44D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2A963AE7-0224-0D49-B156-7B2D05001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7" name="Oval 20">
            <a:extLst>
              <a:ext uri="{FF2B5EF4-FFF2-40B4-BE49-F238E27FC236}">
                <a16:creationId xmlns:a16="http://schemas.microsoft.com/office/drawing/2014/main" id="{9B600AD9-F900-D342-B129-DFD193A57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7BA6B7A-FBB8-8047-A77C-4C09C782F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29" name="Oval 18">
            <a:extLst>
              <a:ext uri="{FF2B5EF4-FFF2-40B4-BE49-F238E27FC236}">
                <a16:creationId xmlns:a16="http://schemas.microsoft.com/office/drawing/2014/main" id="{CCFBAAE2-9904-B747-BFC7-41973FEEE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30" name="Oval 17">
            <a:extLst>
              <a:ext uri="{FF2B5EF4-FFF2-40B4-BE49-F238E27FC236}">
                <a16:creationId xmlns:a16="http://schemas.microsoft.com/office/drawing/2014/main" id="{0E9C380D-6690-B04B-B9E9-A7E29A3B1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31" name="Oval 16">
            <a:extLst>
              <a:ext uri="{FF2B5EF4-FFF2-40B4-BE49-F238E27FC236}">
                <a16:creationId xmlns:a16="http://schemas.microsoft.com/office/drawing/2014/main" id="{2C9CBC9E-28A9-C344-AF35-343A6F858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7E7A601B-9493-A14A-89B4-726A0103D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33" name="Oval 14">
            <a:extLst>
              <a:ext uri="{FF2B5EF4-FFF2-40B4-BE49-F238E27FC236}">
                <a16:creationId xmlns:a16="http://schemas.microsoft.com/office/drawing/2014/main" id="{F288B464-A9D9-154E-A96C-DFC14627C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34" name="Oval 13">
            <a:extLst>
              <a:ext uri="{FF2B5EF4-FFF2-40B4-BE49-F238E27FC236}">
                <a16:creationId xmlns:a16="http://schemas.microsoft.com/office/drawing/2014/main" id="{2FB0FE55-9840-724E-B314-BE328810F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35" name="Oval 12">
            <a:extLst>
              <a:ext uri="{FF2B5EF4-FFF2-40B4-BE49-F238E27FC236}">
                <a16:creationId xmlns:a16="http://schemas.microsoft.com/office/drawing/2014/main" id="{2DB28F3C-2F80-A84A-A0FD-EF7B2CE81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36" name="Oval 11">
            <a:extLst>
              <a:ext uri="{FF2B5EF4-FFF2-40B4-BE49-F238E27FC236}">
                <a16:creationId xmlns:a16="http://schemas.microsoft.com/office/drawing/2014/main" id="{A7B169C9-9155-8842-973B-E8102B1D2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37" name="Oval 10">
            <a:extLst>
              <a:ext uri="{FF2B5EF4-FFF2-40B4-BE49-F238E27FC236}">
                <a16:creationId xmlns:a16="http://schemas.microsoft.com/office/drawing/2014/main" id="{B824E37F-4911-4E4A-9592-61609DC07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38" name="Oval 9">
            <a:extLst>
              <a:ext uri="{FF2B5EF4-FFF2-40B4-BE49-F238E27FC236}">
                <a16:creationId xmlns:a16="http://schemas.microsoft.com/office/drawing/2014/main" id="{A42F9AFB-DF51-0348-B2B1-689D2A57D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39" name="Oval 8">
            <a:extLst>
              <a:ext uri="{FF2B5EF4-FFF2-40B4-BE49-F238E27FC236}">
                <a16:creationId xmlns:a16="http://schemas.microsoft.com/office/drawing/2014/main" id="{46449C9C-8310-0A44-8756-32B799563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40" name="Oval 7">
            <a:extLst>
              <a:ext uri="{FF2B5EF4-FFF2-40B4-BE49-F238E27FC236}">
                <a16:creationId xmlns:a16="http://schemas.microsoft.com/office/drawing/2014/main" id="{0A82F278-B253-1247-941D-79FB6B728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41" name="Oval 6">
            <a:extLst>
              <a:ext uri="{FF2B5EF4-FFF2-40B4-BE49-F238E27FC236}">
                <a16:creationId xmlns:a16="http://schemas.microsoft.com/office/drawing/2014/main" id="{FC0984D0-8540-8643-ACBC-6868227D8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42" name="Oval 5">
            <a:extLst>
              <a:ext uri="{FF2B5EF4-FFF2-40B4-BE49-F238E27FC236}">
                <a16:creationId xmlns:a16="http://schemas.microsoft.com/office/drawing/2014/main" id="{388AD086-97C4-FD49-B392-6EF331127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43" name="Oval 4">
            <a:extLst>
              <a:ext uri="{FF2B5EF4-FFF2-40B4-BE49-F238E27FC236}">
                <a16:creationId xmlns:a16="http://schemas.microsoft.com/office/drawing/2014/main" id="{8CDFCBF3-52A0-D944-9E57-27D95C9F6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29</a:t>
            </a:r>
          </a:p>
        </p:txBody>
      </p:sp>
      <p:sp>
        <p:nvSpPr>
          <p:cNvPr id="44" name="Oval 3">
            <a:extLst>
              <a:ext uri="{FF2B5EF4-FFF2-40B4-BE49-F238E27FC236}">
                <a16:creationId xmlns:a16="http://schemas.microsoft.com/office/drawing/2014/main" id="{17AD3B45-B4FC-6747-957E-53FB5D645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45" name="Oval 32">
            <a:extLst>
              <a:ext uri="{FF2B5EF4-FFF2-40B4-BE49-F238E27FC236}">
                <a16:creationId xmlns:a16="http://schemas.microsoft.com/office/drawing/2014/main" id="{37069384-BEC0-3740-8F26-8007D4813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46" name="Oval 31">
            <a:extLst>
              <a:ext uri="{FF2B5EF4-FFF2-40B4-BE49-F238E27FC236}">
                <a16:creationId xmlns:a16="http://schemas.microsoft.com/office/drawing/2014/main" id="{E7D87378-85BE-C541-A899-F45EC6D2B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47" name="Oval 30">
            <a:extLst>
              <a:ext uri="{FF2B5EF4-FFF2-40B4-BE49-F238E27FC236}">
                <a16:creationId xmlns:a16="http://schemas.microsoft.com/office/drawing/2014/main" id="{5BACC441-A196-C942-8FB2-1EEB7EC08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48" name="Oval 29">
            <a:extLst>
              <a:ext uri="{FF2B5EF4-FFF2-40B4-BE49-F238E27FC236}">
                <a16:creationId xmlns:a16="http://schemas.microsoft.com/office/drawing/2014/main" id="{A6FB76F4-E150-C24A-A77B-B3D15C13B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34</a:t>
            </a:r>
          </a:p>
        </p:txBody>
      </p:sp>
      <p:sp>
        <p:nvSpPr>
          <p:cNvPr id="49" name="Oval 28">
            <a:extLst>
              <a:ext uri="{FF2B5EF4-FFF2-40B4-BE49-F238E27FC236}">
                <a16:creationId xmlns:a16="http://schemas.microsoft.com/office/drawing/2014/main" id="{5B2B594E-0A76-DE41-BB4F-2A8711F0F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35</a:t>
            </a:r>
          </a:p>
        </p:txBody>
      </p:sp>
      <p:sp>
        <p:nvSpPr>
          <p:cNvPr id="50" name="Oval 27">
            <a:extLst>
              <a:ext uri="{FF2B5EF4-FFF2-40B4-BE49-F238E27FC236}">
                <a16:creationId xmlns:a16="http://schemas.microsoft.com/office/drawing/2014/main" id="{B8DE6824-8CA2-CE48-8838-389005D65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51" name="Oval 26">
            <a:extLst>
              <a:ext uri="{FF2B5EF4-FFF2-40B4-BE49-F238E27FC236}">
                <a16:creationId xmlns:a16="http://schemas.microsoft.com/office/drawing/2014/main" id="{04EC6A93-B0A0-9247-96D5-4429B1ACB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37</a:t>
            </a:r>
          </a:p>
        </p:txBody>
      </p:sp>
      <p:sp>
        <p:nvSpPr>
          <p:cNvPr id="52" name="Oval 25">
            <a:extLst>
              <a:ext uri="{FF2B5EF4-FFF2-40B4-BE49-F238E27FC236}">
                <a16:creationId xmlns:a16="http://schemas.microsoft.com/office/drawing/2014/main" id="{B5E4A27B-BFF6-B34D-8C63-E6C6C9C7F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38</a:t>
            </a:r>
          </a:p>
        </p:txBody>
      </p:sp>
      <p:sp>
        <p:nvSpPr>
          <p:cNvPr id="53" name="Oval 24">
            <a:extLst>
              <a:ext uri="{FF2B5EF4-FFF2-40B4-BE49-F238E27FC236}">
                <a16:creationId xmlns:a16="http://schemas.microsoft.com/office/drawing/2014/main" id="{3C18E855-F5C8-6840-A956-3A925CC70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39</a:t>
            </a:r>
          </a:p>
        </p:txBody>
      </p:sp>
      <p:sp>
        <p:nvSpPr>
          <p:cNvPr id="54" name="Oval 23">
            <a:extLst>
              <a:ext uri="{FF2B5EF4-FFF2-40B4-BE49-F238E27FC236}">
                <a16:creationId xmlns:a16="http://schemas.microsoft.com/office/drawing/2014/main" id="{A96139F6-1FB2-0E47-B3ED-A2F00B03C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55" name="Oval 22">
            <a:extLst>
              <a:ext uri="{FF2B5EF4-FFF2-40B4-BE49-F238E27FC236}">
                <a16:creationId xmlns:a16="http://schemas.microsoft.com/office/drawing/2014/main" id="{D9B40C72-80E0-5742-A20F-7D1DE78B4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41</a:t>
            </a:r>
          </a:p>
        </p:txBody>
      </p:sp>
      <p:sp>
        <p:nvSpPr>
          <p:cNvPr id="56" name="Oval 21">
            <a:extLst>
              <a:ext uri="{FF2B5EF4-FFF2-40B4-BE49-F238E27FC236}">
                <a16:creationId xmlns:a16="http://schemas.microsoft.com/office/drawing/2014/main" id="{9CE2A60A-1CED-A643-979E-171E35BE5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42</a:t>
            </a:r>
          </a:p>
        </p:txBody>
      </p:sp>
      <p:sp>
        <p:nvSpPr>
          <p:cNvPr id="57" name="Oval 20">
            <a:extLst>
              <a:ext uri="{FF2B5EF4-FFF2-40B4-BE49-F238E27FC236}">
                <a16:creationId xmlns:a16="http://schemas.microsoft.com/office/drawing/2014/main" id="{C1E8D5FE-EA87-8941-8CE9-768AB26E4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43</a:t>
            </a:r>
          </a:p>
        </p:txBody>
      </p:sp>
      <p:sp>
        <p:nvSpPr>
          <p:cNvPr id="58" name="Oval 19">
            <a:extLst>
              <a:ext uri="{FF2B5EF4-FFF2-40B4-BE49-F238E27FC236}">
                <a16:creationId xmlns:a16="http://schemas.microsoft.com/office/drawing/2014/main" id="{79A29B4D-6410-8E42-A9D0-8649D9866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44</a:t>
            </a:r>
          </a:p>
        </p:txBody>
      </p:sp>
      <p:sp>
        <p:nvSpPr>
          <p:cNvPr id="59" name="Oval 18">
            <a:extLst>
              <a:ext uri="{FF2B5EF4-FFF2-40B4-BE49-F238E27FC236}">
                <a16:creationId xmlns:a16="http://schemas.microsoft.com/office/drawing/2014/main" id="{5FA1CF68-D240-214E-AD8C-540FFDEEB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45</a:t>
            </a:r>
          </a:p>
        </p:txBody>
      </p:sp>
      <p:sp>
        <p:nvSpPr>
          <p:cNvPr id="60" name="Oval 17">
            <a:extLst>
              <a:ext uri="{FF2B5EF4-FFF2-40B4-BE49-F238E27FC236}">
                <a16:creationId xmlns:a16="http://schemas.microsoft.com/office/drawing/2014/main" id="{09406442-A82D-6A4B-8F99-FCBA08ECF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46</a:t>
            </a:r>
          </a:p>
        </p:txBody>
      </p:sp>
      <p:sp>
        <p:nvSpPr>
          <p:cNvPr id="61" name="Oval 16">
            <a:extLst>
              <a:ext uri="{FF2B5EF4-FFF2-40B4-BE49-F238E27FC236}">
                <a16:creationId xmlns:a16="http://schemas.microsoft.com/office/drawing/2014/main" id="{C14316CE-7DD7-D248-A560-45483F214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47</a:t>
            </a:r>
          </a:p>
        </p:txBody>
      </p:sp>
      <p:sp>
        <p:nvSpPr>
          <p:cNvPr id="62" name="Oval 15">
            <a:extLst>
              <a:ext uri="{FF2B5EF4-FFF2-40B4-BE49-F238E27FC236}">
                <a16:creationId xmlns:a16="http://schemas.microsoft.com/office/drawing/2014/main" id="{391341B3-5451-6F43-819F-93792D3C5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48</a:t>
            </a:r>
          </a:p>
        </p:txBody>
      </p:sp>
      <p:sp>
        <p:nvSpPr>
          <p:cNvPr id="63" name="Oval 14">
            <a:extLst>
              <a:ext uri="{FF2B5EF4-FFF2-40B4-BE49-F238E27FC236}">
                <a16:creationId xmlns:a16="http://schemas.microsoft.com/office/drawing/2014/main" id="{6763A924-6672-DA49-9BF6-4D03B8DFF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49</a:t>
            </a:r>
          </a:p>
        </p:txBody>
      </p:sp>
      <p:sp>
        <p:nvSpPr>
          <p:cNvPr id="64" name="Oval 13">
            <a:extLst>
              <a:ext uri="{FF2B5EF4-FFF2-40B4-BE49-F238E27FC236}">
                <a16:creationId xmlns:a16="http://schemas.microsoft.com/office/drawing/2014/main" id="{1F8BD303-2A9F-5F4C-BFF8-6D0F7C70E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65" name="Oval 12">
            <a:extLst>
              <a:ext uri="{FF2B5EF4-FFF2-40B4-BE49-F238E27FC236}">
                <a16:creationId xmlns:a16="http://schemas.microsoft.com/office/drawing/2014/main" id="{F451D541-21AF-C041-900D-E8964168B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51</a:t>
            </a:r>
          </a:p>
        </p:txBody>
      </p:sp>
      <p:sp>
        <p:nvSpPr>
          <p:cNvPr id="66" name="Oval 11">
            <a:extLst>
              <a:ext uri="{FF2B5EF4-FFF2-40B4-BE49-F238E27FC236}">
                <a16:creationId xmlns:a16="http://schemas.microsoft.com/office/drawing/2014/main" id="{C80D3798-3CFF-044E-B245-38D361210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52</a:t>
            </a:r>
          </a:p>
        </p:txBody>
      </p:sp>
      <p:sp>
        <p:nvSpPr>
          <p:cNvPr id="67" name="Oval 10">
            <a:extLst>
              <a:ext uri="{FF2B5EF4-FFF2-40B4-BE49-F238E27FC236}">
                <a16:creationId xmlns:a16="http://schemas.microsoft.com/office/drawing/2014/main" id="{8E849DA4-65D5-054A-AC6D-71425E1B3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53</a:t>
            </a:r>
          </a:p>
        </p:txBody>
      </p:sp>
      <p:sp>
        <p:nvSpPr>
          <p:cNvPr id="68" name="Oval 9">
            <a:extLst>
              <a:ext uri="{FF2B5EF4-FFF2-40B4-BE49-F238E27FC236}">
                <a16:creationId xmlns:a16="http://schemas.microsoft.com/office/drawing/2014/main" id="{DEAB4DBD-4256-3445-A3CF-CDA05A439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54</a:t>
            </a:r>
          </a:p>
        </p:txBody>
      </p:sp>
      <p:sp>
        <p:nvSpPr>
          <p:cNvPr id="69" name="Oval 8">
            <a:extLst>
              <a:ext uri="{FF2B5EF4-FFF2-40B4-BE49-F238E27FC236}">
                <a16:creationId xmlns:a16="http://schemas.microsoft.com/office/drawing/2014/main" id="{ABB0CE1A-23D4-6842-8301-A16F7137E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55</a:t>
            </a:r>
          </a:p>
        </p:txBody>
      </p:sp>
      <p:sp>
        <p:nvSpPr>
          <p:cNvPr id="70" name="Oval 7">
            <a:extLst>
              <a:ext uri="{FF2B5EF4-FFF2-40B4-BE49-F238E27FC236}">
                <a16:creationId xmlns:a16="http://schemas.microsoft.com/office/drawing/2014/main" id="{1879E29C-0A10-2343-A069-794D05551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56</a:t>
            </a:r>
          </a:p>
        </p:txBody>
      </p:sp>
      <p:sp>
        <p:nvSpPr>
          <p:cNvPr id="71" name="Oval 6">
            <a:extLst>
              <a:ext uri="{FF2B5EF4-FFF2-40B4-BE49-F238E27FC236}">
                <a16:creationId xmlns:a16="http://schemas.microsoft.com/office/drawing/2014/main" id="{E8E26C23-C312-0047-9043-8AD7C5945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57</a:t>
            </a:r>
          </a:p>
        </p:txBody>
      </p:sp>
      <p:sp>
        <p:nvSpPr>
          <p:cNvPr id="72" name="Oval 5">
            <a:extLst>
              <a:ext uri="{FF2B5EF4-FFF2-40B4-BE49-F238E27FC236}">
                <a16:creationId xmlns:a16="http://schemas.microsoft.com/office/drawing/2014/main" id="{95C20DD2-DFE2-0A48-900F-860BD3447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58</a:t>
            </a:r>
          </a:p>
        </p:txBody>
      </p:sp>
      <p:sp>
        <p:nvSpPr>
          <p:cNvPr id="73" name="Oval 4">
            <a:extLst>
              <a:ext uri="{FF2B5EF4-FFF2-40B4-BE49-F238E27FC236}">
                <a16:creationId xmlns:a16="http://schemas.microsoft.com/office/drawing/2014/main" id="{86843836-6BDE-7243-9146-BBAC96874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59</a:t>
            </a:r>
          </a:p>
        </p:txBody>
      </p:sp>
      <p:sp>
        <p:nvSpPr>
          <p:cNvPr id="74" name="Oval 3">
            <a:extLst>
              <a:ext uri="{FF2B5EF4-FFF2-40B4-BE49-F238E27FC236}">
                <a16:creationId xmlns:a16="http://schemas.microsoft.com/office/drawing/2014/main" id="{382DC2B1-9C30-E64F-B807-B095A3CAF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2" y="1685260"/>
            <a:ext cx="1235075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169432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0"/>
                            </p:stCondLst>
                            <p:childTnLst>
                              <p:par>
                                <p:cTn id="6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0"/>
                            </p:stCondLst>
                            <p:childTnLst>
                              <p:par>
                                <p:cTn id="7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000"/>
                            </p:stCondLst>
                            <p:childTnLst>
                              <p:par>
                                <p:cTn id="7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000"/>
                            </p:stCondLst>
                            <p:childTnLst>
                              <p:par>
                                <p:cTn id="7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0"/>
                            </p:stCondLst>
                            <p:childTnLst>
                              <p:par>
                                <p:cTn id="8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0"/>
                            </p:stCondLst>
                            <p:childTnLst>
                              <p:par>
                                <p:cTn id="8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6000"/>
                            </p:stCondLst>
                            <p:childTnLst>
                              <p:par>
                                <p:cTn id="8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000"/>
                            </p:stCondLst>
                            <p:childTnLst>
                              <p:par>
                                <p:cTn id="8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8000"/>
                            </p:stCondLst>
                            <p:childTnLst>
                              <p:par>
                                <p:cTn id="9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9000"/>
                            </p:stCondLst>
                            <p:childTnLst>
                              <p:par>
                                <p:cTn id="9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0"/>
                            </p:stCondLst>
                            <p:childTnLst>
                              <p:par>
                                <p:cTn id="9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1000"/>
                            </p:stCondLst>
                            <p:childTnLst>
                              <p:par>
                                <p:cTn id="10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2000"/>
                            </p:stCondLst>
                            <p:childTnLst>
                              <p:par>
                                <p:cTn id="10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3000"/>
                            </p:stCondLst>
                            <p:childTnLst>
                              <p:par>
                                <p:cTn id="10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4000"/>
                            </p:stCondLst>
                            <p:childTnLst>
                              <p:par>
                                <p:cTn id="11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5000"/>
                            </p:stCondLst>
                            <p:childTnLst>
                              <p:par>
                                <p:cTn id="11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6000"/>
                            </p:stCondLst>
                            <p:childTnLst>
                              <p:par>
                                <p:cTn id="11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7000"/>
                            </p:stCondLst>
                            <p:childTnLst>
                              <p:par>
                                <p:cTn id="11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8000"/>
                            </p:stCondLst>
                            <p:childTnLst>
                              <p:par>
                                <p:cTn id="12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9000"/>
                            </p:stCondLst>
                            <p:childTnLst>
                              <p:par>
                                <p:cTn id="12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0000"/>
                            </p:stCondLst>
                            <p:childTnLst>
                              <p:par>
                                <p:cTn id="12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1000"/>
                            </p:stCondLst>
                            <p:childTnLst>
                              <p:par>
                                <p:cTn id="13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2000"/>
                            </p:stCondLst>
                            <p:childTnLst>
                              <p:par>
                                <p:cTn id="13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3000"/>
                            </p:stCondLst>
                            <p:childTnLst>
                              <p:par>
                                <p:cTn id="13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4000"/>
                            </p:stCondLst>
                            <p:childTnLst>
                              <p:par>
                                <p:cTn id="14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5000"/>
                            </p:stCondLst>
                            <p:childTnLst>
                              <p:par>
                                <p:cTn id="14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6000"/>
                            </p:stCondLst>
                            <p:childTnLst>
                              <p:par>
                                <p:cTn id="14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7000"/>
                            </p:stCondLst>
                            <p:childTnLst>
                              <p:par>
                                <p:cTn id="14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8000"/>
                            </p:stCondLst>
                            <p:childTnLst>
                              <p:par>
                                <p:cTn id="15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49000"/>
                            </p:stCondLst>
                            <p:childTnLst>
                              <p:par>
                                <p:cTn id="15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00"/>
                            </p:stCondLst>
                            <p:childTnLst>
                              <p:par>
                                <p:cTn id="15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1000"/>
                            </p:stCondLst>
                            <p:childTnLst>
                              <p:par>
                                <p:cTn id="16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2000"/>
                            </p:stCondLst>
                            <p:childTnLst>
                              <p:par>
                                <p:cTn id="16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3000"/>
                            </p:stCondLst>
                            <p:childTnLst>
                              <p:par>
                                <p:cTn id="16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4000"/>
                            </p:stCondLst>
                            <p:childTnLst>
                              <p:par>
                                <p:cTn id="17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5000"/>
                            </p:stCondLst>
                            <p:childTnLst>
                              <p:par>
                                <p:cTn id="17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6000"/>
                            </p:stCondLst>
                            <p:childTnLst>
                              <p:par>
                                <p:cTn id="17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7000"/>
                            </p:stCondLst>
                            <p:childTnLst>
                              <p:par>
                                <p:cTn id="17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8000"/>
                            </p:stCondLst>
                            <p:childTnLst>
                              <p:par>
                                <p:cTn id="18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292BD-1360-0949-A56D-2777642E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5964"/>
          </a:xfrm>
          <a:solidFill>
            <a:schemeClr val="accent3"/>
          </a:solidFill>
        </p:spPr>
        <p:txBody>
          <a:bodyPr/>
          <a:lstStyle/>
          <a:p>
            <a:r>
              <a:rPr lang="en-GB" dirty="0"/>
              <a:t>New information- Energy dissipation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A2BE3-B5C9-BC44-A98A-FB940ED45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500" y="1155700"/>
            <a:ext cx="11214100" cy="18097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dirty="0"/>
              <a:t>In a car, energy is transferred (wasted) to the thermal energy store because of the contact forces acting on the car.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BEC07-0933-544E-9CE2-0FF73F16C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748" y="3631001"/>
            <a:ext cx="5407704" cy="1413163"/>
          </a:xfrm>
          <a:prstGeom prst="rect">
            <a:avLst/>
          </a:prstGeo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873F5B12-56F6-F740-8B4C-56397AB36936}"/>
              </a:ext>
            </a:extLst>
          </p:cNvPr>
          <p:cNvSpPr/>
          <p:nvPr/>
        </p:nvSpPr>
        <p:spPr>
          <a:xfrm>
            <a:off x="4261719" y="2965983"/>
            <a:ext cx="2715491" cy="665018"/>
          </a:xfrm>
          <a:prstGeom prst="lef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Air resistance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77DEDD45-8E20-914A-988B-A55289AD91BF}"/>
              </a:ext>
            </a:extLst>
          </p:cNvPr>
          <p:cNvSpPr/>
          <p:nvPr/>
        </p:nvSpPr>
        <p:spPr>
          <a:xfrm>
            <a:off x="4261719" y="4910861"/>
            <a:ext cx="2715491" cy="692728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Friction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F21971-CDDB-404C-B36C-C6EACE9B02A5}"/>
              </a:ext>
            </a:extLst>
          </p:cNvPr>
          <p:cNvSpPr/>
          <p:nvPr/>
        </p:nvSpPr>
        <p:spPr>
          <a:xfrm>
            <a:off x="7757495" y="3071576"/>
            <a:ext cx="1911928" cy="10390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Friction between engine parts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7C97A9-1A1F-A848-A10D-15D101765982}"/>
              </a:ext>
            </a:extLst>
          </p:cNvPr>
          <p:cNvSpPr txBox="1"/>
          <p:nvPr/>
        </p:nvSpPr>
        <p:spPr>
          <a:xfrm>
            <a:off x="886691" y="5825624"/>
            <a:ext cx="10418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How could you reduce dissipation in a car? </a:t>
            </a:r>
          </a:p>
        </p:txBody>
      </p:sp>
    </p:spTree>
    <p:extLst>
      <p:ext uri="{BB962C8B-B14F-4D97-AF65-F5344CB8AC3E}">
        <p14:creationId xmlns:p14="http://schemas.microsoft.com/office/powerpoint/2010/main" val="44431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DE9C6-2034-7845-8F19-6293F9FC0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8255"/>
          </a:xfrm>
          <a:solidFill>
            <a:schemeClr val="accent3"/>
          </a:solidFill>
        </p:spPr>
        <p:txBody>
          <a:bodyPr/>
          <a:lstStyle/>
          <a:p>
            <a:r>
              <a:rPr lang="en-GB" dirty="0"/>
              <a:t>New information- Energy dissipation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63B2B-04C3-8B4D-9A77-880EBC500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809" y="1219630"/>
            <a:ext cx="11298381" cy="6170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Energy is not just dissipated by contact forces.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06F98B-17EC-2945-8077-70D69C2E3A20}"/>
              </a:ext>
            </a:extLst>
          </p:cNvPr>
          <p:cNvSpPr/>
          <p:nvPr/>
        </p:nvSpPr>
        <p:spPr>
          <a:xfrm>
            <a:off x="673100" y="2003676"/>
            <a:ext cx="3691081" cy="2002487"/>
          </a:xfrm>
          <a:prstGeom prst="roundRect">
            <a:avLst>
              <a:gd name="adj" fmla="val 731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Friction between surfaces can make them vibrate, producing sound.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55E809-C506-1443-955F-EFBCAA37F2F7}"/>
              </a:ext>
            </a:extLst>
          </p:cNvPr>
          <p:cNvSpPr/>
          <p:nvPr/>
        </p:nvSpPr>
        <p:spPr>
          <a:xfrm>
            <a:off x="1212849" y="4327488"/>
            <a:ext cx="9766300" cy="2002487"/>
          </a:xfrm>
          <a:prstGeom prst="roundRect">
            <a:avLst>
              <a:gd name="adj" fmla="val 1681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When a current flows through a wire, the wire gets hot. This transfers energy to the thermal energy store of the surroundings. You can reduce the energy dissipated by </a:t>
            </a:r>
            <a:r>
              <a:rPr lang="en-GB" sz="3200" b="1" u="sng" dirty="0">
                <a:solidFill>
                  <a:schemeClr val="tx1"/>
                </a:solidFill>
              </a:rPr>
              <a:t>reducing the resistance of the wires</a:t>
            </a:r>
            <a:r>
              <a:rPr lang="en-GB" sz="28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896D95-25D9-8D46-BA92-3C897711E005}"/>
              </a:ext>
            </a:extLst>
          </p:cNvPr>
          <p:cNvSpPr/>
          <p:nvPr/>
        </p:nvSpPr>
        <p:spPr>
          <a:xfrm>
            <a:off x="4724402" y="2003676"/>
            <a:ext cx="7188198" cy="2002487"/>
          </a:xfrm>
          <a:prstGeom prst="roundRect">
            <a:avLst>
              <a:gd name="adj" fmla="val 9020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When objects get hot, they transfer energy to anything around them that is at a lower temperature. You can reduce dissipation by </a:t>
            </a:r>
            <a:r>
              <a:rPr lang="en-GB" sz="3200" b="1" u="sng" dirty="0">
                <a:solidFill>
                  <a:schemeClr val="tx1"/>
                </a:solidFill>
              </a:rPr>
              <a:t>using insulation</a:t>
            </a:r>
            <a:r>
              <a:rPr lang="en-GB" sz="28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21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908720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Demonstrate understanding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401" y="1543800"/>
            <a:ext cx="10289640" cy="1685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b="1" dirty="0"/>
              <a:t>Task:</a:t>
            </a:r>
            <a:r>
              <a:rPr lang="en-GB" sz="4000" dirty="0"/>
              <a:t> Suggest two ways of reducing energy dissipation. </a:t>
            </a:r>
          </a:p>
        </p:txBody>
      </p:sp>
      <p:pic>
        <p:nvPicPr>
          <p:cNvPr id="9" name="MS900074799[1].wav">
            <a:hlinkClick r:id="" action="ppaction://media"/>
            <a:extLst>
              <a:ext uri="{FF2B5EF4-FFF2-40B4-BE49-F238E27FC236}">
                <a16:creationId xmlns:a16="http://schemas.microsoft.com/office/drawing/2014/main" id="{1B78DE61-223A-FA4F-8082-316778FFB9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30" y="4361254"/>
            <a:ext cx="244475" cy="24447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9955221-46B4-BE49-882B-CA704228485B}"/>
              </a:ext>
            </a:extLst>
          </p:cNvPr>
          <p:cNvSpPr/>
          <p:nvPr/>
        </p:nvSpPr>
        <p:spPr>
          <a:xfrm>
            <a:off x="4855126" y="3569166"/>
            <a:ext cx="2052228" cy="2052228"/>
          </a:xfrm>
          <a:prstGeom prst="ellipse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766E90-3353-B54A-A55D-69771B019694}"/>
              </a:ext>
            </a:extLst>
          </p:cNvPr>
          <p:cNvSpPr/>
          <p:nvPr/>
        </p:nvSpPr>
        <p:spPr>
          <a:xfrm>
            <a:off x="4855126" y="3569166"/>
            <a:ext cx="2052228" cy="205222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31BC24-B9E1-C545-BE04-9AA547467EDC}"/>
              </a:ext>
            </a:extLst>
          </p:cNvPr>
          <p:cNvSpPr txBox="1"/>
          <p:nvPr/>
        </p:nvSpPr>
        <p:spPr>
          <a:xfrm>
            <a:off x="5153483" y="5667561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2 minutes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589B42F-D513-B148-A72A-C274911E7537}"/>
              </a:ext>
            </a:extLst>
          </p:cNvPr>
          <p:cNvSpPr/>
          <p:nvPr/>
        </p:nvSpPr>
        <p:spPr>
          <a:xfrm>
            <a:off x="1441949" y="3086100"/>
            <a:ext cx="9488543" cy="332220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7030A0"/>
                </a:solidFill>
                <a:latin typeface="Chalkboard" panose="03050602040202020205" pitchFamily="66" charset="77"/>
              </a:rPr>
              <a:t>You can reduce energy dissipation by (any two from) reducing air resistance by streamlining / reducing friction in the engine by lubrication / reducing resistance of wires and using insulation.</a:t>
            </a:r>
          </a:p>
        </p:txBody>
      </p:sp>
    </p:spTree>
    <p:extLst>
      <p:ext uri="{BB962C8B-B14F-4D97-AF65-F5344CB8AC3E}">
        <p14:creationId xmlns:p14="http://schemas.microsoft.com/office/powerpoint/2010/main" val="160112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2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1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E6688-E1F3-CF48-90B5-190B402CA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72836"/>
          </a:xfrm>
          <a:solidFill>
            <a:schemeClr val="accent3"/>
          </a:solidFill>
        </p:spPr>
        <p:txBody>
          <a:bodyPr/>
          <a:lstStyle/>
          <a:p>
            <a:r>
              <a:rPr lang="en-GB" dirty="0"/>
              <a:t>New information- Efficiency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9F48-453A-F646-945B-9AC6F37B5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664" y="906968"/>
            <a:ext cx="11270672" cy="10465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You can show how much energy is transferred usefully, and how much is wasted, using the idea of efficiency.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27C39E-BD59-0049-AA03-A122BEF53DE9}"/>
                  </a:ext>
                </a:extLst>
              </p:cNvPr>
              <p:cNvSpPr txBox="1"/>
              <p:nvPr/>
            </p:nvSpPr>
            <p:spPr>
              <a:xfrm>
                <a:off x="2139013" y="1908648"/>
                <a:ext cx="8631382" cy="1114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𝑒𝑓𝑓𝑖𝑐𝑖𝑒𝑛𝑐𝑦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𝑢𝑠𝑒𝑓𝑢𝑙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𝑒𝑛𝑒𝑟𝑔𝑦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𝑒𝑛𝑒𝑟𝑔𝑦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27C39E-BD59-0049-AA03-A122BEF53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013" y="1908648"/>
                <a:ext cx="8631382" cy="1114921"/>
              </a:xfrm>
              <a:prstGeom prst="rect">
                <a:avLst/>
              </a:prstGeom>
              <a:blipFill>
                <a:blip r:embed="rId2"/>
                <a:stretch>
                  <a:fillRect l="-1029" t="-2247" r="-441" b="-123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A570C73-99E2-D741-AD5E-13C25F663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83" y="1604675"/>
            <a:ext cx="1307230" cy="130723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A22A2FA-39D1-4A40-B85F-18955E97150B}"/>
              </a:ext>
            </a:extLst>
          </p:cNvPr>
          <p:cNvSpPr/>
          <p:nvPr/>
        </p:nvSpPr>
        <p:spPr>
          <a:xfrm>
            <a:off x="311727" y="3091202"/>
            <a:ext cx="11568545" cy="3626613"/>
          </a:xfrm>
          <a:prstGeom prst="roundRect">
            <a:avLst>
              <a:gd name="adj" fmla="val 5060"/>
            </a:avLst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Worked example: </a:t>
            </a:r>
          </a:p>
          <a:p>
            <a:r>
              <a:rPr lang="en-GB" sz="2800" dirty="0">
                <a:solidFill>
                  <a:schemeClr val="tx1"/>
                </a:solidFill>
              </a:rPr>
              <a:t>If the energy transferred from the chemical energy store of the fuel and oxygen in a car is 100J and only 40J is transferred to the kinetic energy store, then the engine is 40% efficient. </a:t>
            </a:r>
          </a:p>
          <a:p>
            <a:r>
              <a:rPr lang="en-GB" sz="2800" dirty="0">
                <a:solidFill>
                  <a:schemeClr val="tx1"/>
                </a:solidFill>
              </a:rPr>
              <a:t>The wasted energy, or energy dissipated </a:t>
            </a:r>
          </a:p>
          <a:p>
            <a:r>
              <a:rPr lang="en-GB" sz="2800" dirty="0">
                <a:solidFill>
                  <a:schemeClr val="tx1"/>
                </a:solidFill>
              </a:rPr>
              <a:t>		= energy input – useful energy output </a:t>
            </a:r>
          </a:p>
          <a:p>
            <a:r>
              <a:rPr lang="en-GB" sz="2800" dirty="0">
                <a:solidFill>
                  <a:schemeClr val="tx1"/>
                </a:solidFill>
              </a:rPr>
              <a:t>		= 100J – 40J</a:t>
            </a:r>
          </a:p>
          <a:p>
            <a:r>
              <a:rPr lang="en-GB" sz="2800" dirty="0">
                <a:solidFill>
                  <a:schemeClr val="tx1"/>
                </a:solidFill>
              </a:rPr>
              <a:t>		= 60J</a:t>
            </a:r>
          </a:p>
        </p:txBody>
      </p:sp>
    </p:spTree>
    <p:extLst>
      <p:ext uri="{BB962C8B-B14F-4D97-AF65-F5344CB8AC3E}">
        <p14:creationId xmlns:p14="http://schemas.microsoft.com/office/powerpoint/2010/main" val="348835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AC3B0-14F0-F641-A4E6-0DA7ACA3E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01334"/>
          </a:xfrm>
          <a:solidFill>
            <a:schemeClr val="accent3"/>
          </a:solidFill>
        </p:spPr>
        <p:txBody>
          <a:bodyPr>
            <a:normAutofit fontScale="90000"/>
          </a:bodyPr>
          <a:lstStyle/>
          <a:p>
            <a:r>
              <a:rPr lang="en-GB" sz="3800" dirty="0"/>
              <a:t>Challenge activity- </a:t>
            </a:r>
            <a:r>
              <a:rPr lang="en-GB" sz="3600" dirty="0"/>
              <a:t>Investigating the efficiency of light bulbs</a:t>
            </a:r>
            <a:endParaRPr lang="en-GB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C877A-E6B5-FD4D-B04D-9DA9931BE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509" y="1241992"/>
            <a:ext cx="10224654" cy="1291648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A large percentage of the electricity we use is for lighting our homes. Different types of lightbulb are useful for different purposes and in different places in the house.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46A05-93E2-7D49-B022-CE0CA6E4A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" y="1072002"/>
            <a:ext cx="1631628" cy="1631628"/>
          </a:xfrm>
          <a:prstGeom prst="rect">
            <a:avLst/>
          </a:prstGeom>
          <a:noFill/>
        </p:spPr>
      </p:pic>
      <p:pic>
        <p:nvPicPr>
          <p:cNvPr id="5" name="Picture 4" descr="http://download.4-designer.com/files/20140220/Creative-green-energy-saving-light-bulb-vector-material-56310.jpg">
            <a:extLst>
              <a:ext uri="{FF2B5EF4-FFF2-40B4-BE49-F238E27FC236}">
                <a16:creationId xmlns:a16="http://schemas.microsoft.com/office/drawing/2014/main" id="{B23A5DA0-4D7D-D943-AE0B-DCC4E98F3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22"/>
          <a:stretch>
            <a:fillRect/>
          </a:stretch>
        </p:blipFill>
        <p:spPr bwMode="auto">
          <a:xfrm>
            <a:off x="11196436" y="1275234"/>
            <a:ext cx="787746" cy="118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A0094-E50F-264D-B98E-8F22B15F3F68}"/>
              </a:ext>
            </a:extLst>
          </p:cNvPr>
          <p:cNvSpPr txBox="1"/>
          <p:nvPr/>
        </p:nvSpPr>
        <p:spPr>
          <a:xfrm>
            <a:off x="207818" y="2963911"/>
            <a:ext cx="117763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This table provides data for some different light bulbs. You will use this data to answer the questions that follow.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4EDF8C-01FF-BA4F-A5D6-EDCB1D7D9E41}"/>
              </a:ext>
            </a:extLst>
          </p:cNvPr>
          <p:cNvSpPr/>
          <p:nvPr/>
        </p:nvSpPr>
        <p:spPr>
          <a:xfrm>
            <a:off x="0" y="841348"/>
            <a:ext cx="12192000" cy="3561052"/>
          </a:xfrm>
          <a:prstGeom prst="roundRect">
            <a:avLst>
              <a:gd name="adj" fmla="val 121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GB" sz="2400" dirty="0">
                <a:solidFill>
                  <a:schemeClr val="tx1"/>
                </a:solidFill>
              </a:rPr>
              <a:t>Calculate the wasted energy for each bulb. Fill in the table with your answers.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>
                <a:solidFill>
                  <a:schemeClr val="tx1"/>
                </a:solidFill>
              </a:rPr>
              <a:t>State the formula for efficiency.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>
                <a:solidFill>
                  <a:schemeClr val="tx1"/>
                </a:solidFill>
              </a:rPr>
              <a:t>Use the formula for efficiency to calculate the percentage efficiency of each bulb. Fill in the table with your answers and rank them from 1 to 4 in terms of efficiency.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>
                <a:solidFill>
                  <a:schemeClr val="tx1"/>
                </a:solidFill>
              </a:rPr>
              <a:t> Describe what is meant by efficiency.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>
                <a:solidFill>
                  <a:schemeClr val="tx1"/>
                </a:solidFill>
              </a:rPr>
              <a:t>Suggest reasons why some bulbs are more efficient than others. Use this answer and your answer to Question 4 to explain why you cannot have a bulb that is 100% efficient.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162DFD2-5DFC-E244-977C-86146B3BC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834453"/>
              </p:ext>
            </p:extLst>
          </p:nvPr>
        </p:nvGraphicFramePr>
        <p:xfrm>
          <a:off x="318655" y="4402400"/>
          <a:ext cx="11566581" cy="22546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0561">
                  <a:extLst>
                    <a:ext uri="{9D8B030D-6E8A-4147-A177-3AD203B41FA5}">
                      <a16:colId xmlns:a16="http://schemas.microsoft.com/office/drawing/2014/main" val="1958290583"/>
                    </a:ext>
                  </a:extLst>
                </a:gridCol>
                <a:gridCol w="2090442">
                  <a:extLst>
                    <a:ext uri="{9D8B030D-6E8A-4147-A177-3AD203B41FA5}">
                      <a16:colId xmlns:a16="http://schemas.microsoft.com/office/drawing/2014/main" val="2305481267"/>
                    </a:ext>
                  </a:extLst>
                </a:gridCol>
                <a:gridCol w="2129799">
                  <a:extLst>
                    <a:ext uri="{9D8B030D-6E8A-4147-A177-3AD203B41FA5}">
                      <a16:colId xmlns:a16="http://schemas.microsoft.com/office/drawing/2014/main" val="4224709971"/>
                    </a:ext>
                  </a:extLst>
                </a:gridCol>
                <a:gridCol w="1983613">
                  <a:extLst>
                    <a:ext uri="{9D8B030D-6E8A-4147-A177-3AD203B41FA5}">
                      <a16:colId xmlns:a16="http://schemas.microsoft.com/office/drawing/2014/main" val="1619820456"/>
                    </a:ext>
                  </a:extLst>
                </a:gridCol>
                <a:gridCol w="2263214">
                  <a:extLst>
                    <a:ext uri="{9D8B030D-6E8A-4147-A177-3AD203B41FA5}">
                      <a16:colId xmlns:a16="http://schemas.microsoft.com/office/drawing/2014/main" val="1989022012"/>
                    </a:ext>
                  </a:extLst>
                </a:gridCol>
                <a:gridCol w="1558952">
                  <a:extLst>
                    <a:ext uri="{9D8B030D-6E8A-4147-A177-3AD203B41FA5}">
                      <a16:colId xmlns:a16="http://schemas.microsoft.com/office/drawing/2014/main" val="3436955398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Light bulb type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Input energy</a:t>
                      </a:r>
                      <a:b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in joules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Useful output energy</a:t>
                      </a:r>
                      <a:b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in joules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Wasted energy</a:t>
                      </a:r>
                      <a:b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in joules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Percentage efficiency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Rank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932394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filament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81635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3600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47117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108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47117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47117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47117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485783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CFL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81635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300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47117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39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47117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47117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47117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718472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filament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81635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1500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47117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47117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47117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47117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710059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CFL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81635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900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47117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99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47117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47117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200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47117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661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3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4249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Demonstrate understanding</a:t>
            </a:r>
          </a:p>
        </p:txBody>
      </p:sp>
      <p:pic>
        <p:nvPicPr>
          <p:cNvPr id="14" name="MS900074799[1].wav">
            <a:hlinkClick r:id="" action="ppaction://media"/>
            <a:extLst>
              <a:ext uri="{FF2B5EF4-FFF2-40B4-BE49-F238E27FC236}">
                <a16:creationId xmlns:a16="http://schemas.microsoft.com/office/drawing/2014/main" id="{2FA42704-4286-5D47-8E27-BFFFD2EE97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005990" y="5202759"/>
            <a:ext cx="244475" cy="24447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466FF14-2275-094B-B808-38E9C09A5724}"/>
              </a:ext>
            </a:extLst>
          </p:cNvPr>
          <p:cNvSpPr/>
          <p:nvPr/>
        </p:nvSpPr>
        <p:spPr>
          <a:xfrm>
            <a:off x="5069886" y="4410671"/>
            <a:ext cx="2052228" cy="2052228"/>
          </a:xfrm>
          <a:prstGeom prst="ellipse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234E6A-C963-8F42-A499-7393B1222E5A}"/>
              </a:ext>
            </a:extLst>
          </p:cNvPr>
          <p:cNvSpPr/>
          <p:nvPr/>
        </p:nvSpPr>
        <p:spPr>
          <a:xfrm>
            <a:off x="5069886" y="4410671"/>
            <a:ext cx="2052228" cy="205222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A037A-8446-9B4A-B27F-C1FBACAE9DBA}"/>
              </a:ext>
            </a:extLst>
          </p:cNvPr>
          <p:cNvSpPr txBox="1"/>
          <p:nvPr/>
        </p:nvSpPr>
        <p:spPr>
          <a:xfrm>
            <a:off x="5336016" y="3906615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5 minutes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C4BB2-6562-884A-BF71-8D21889B5836}"/>
              </a:ext>
            </a:extLst>
          </p:cNvPr>
          <p:cNvSpPr txBox="1"/>
          <p:nvPr/>
        </p:nvSpPr>
        <p:spPr>
          <a:xfrm>
            <a:off x="765687" y="1579124"/>
            <a:ext cx="109695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sz="2800" dirty="0"/>
              <a:t>A kettle transfers 200 J of energy to the thermal energy store of the water in it for every 500 J of input energy. Calculate the wasted energy. Show your working </a:t>
            </a:r>
          </a:p>
          <a:p>
            <a:pPr marL="342900" indent="-342900">
              <a:buFont typeface="+mj-lt"/>
              <a:buAutoNum type="alphaLcParenR"/>
            </a:pPr>
            <a:r>
              <a:rPr lang="en-GB" sz="2800" dirty="0"/>
              <a:t>Calculate the efficiency of the kettle. Show your working.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589B42F-D513-B148-A72A-C274911E7537}"/>
              </a:ext>
            </a:extLst>
          </p:cNvPr>
          <p:cNvSpPr/>
          <p:nvPr/>
        </p:nvSpPr>
        <p:spPr>
          <a:xfrm>
            <a:off x="1330443" y="3799881"/>
            <a:ext cx="9840044" cy="2672197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+mj-lt"/>
              <a:buAutoNum type="alphaLcParenR"/>
            </a:pPr>
            <a:r>
              <a:rPr lang="en-GB" sz="3600" dirty="0">
                <a:solidFill>
                  <a:srgbClr val="7030A0"/>
                </a:solidFill>
                <a:latin typeface="Chalkboard" panose="03050602040202020205" pitchFamily="66" charset="77"/>
              </a:rPr>
              <a:t>Wasted energy = 500 J – 200 J = 300 J</a:t>
            </a:r>
          </a:p>
          <a:p>
            <a:pPr marL="514350" indent="-514350">
              <a:buFont typeface="+mj-lt"/>
              <a:buAutoNum type="alphaLcParenR"/>
            </a:pPr>
            <a:r>
              <a:rPr lang="en-GB" sz="3600" dirty="0">
                <a:solidFill>
                  <a:srgbClr val="7030A0"/>
                </a:solidFill>
                <a:latin typeface="Chalkboard" panose="03050602040202020205" pitchFamily="66" charset="77"/>
              </a:rPr>
              <a:t>Efficiency = useful energy ÷ total energy  x 100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7030A0"/>
                </a:solidFill>
                <a:latin typeface="Chalkboard" panose="03050602040202020205" pitchFamily="66" charset="77"/>
              </a:rPr>
              <a:t>200 J ÷ 500 J x 100 = 40%</a:t>
            </a:r>
          </a:p>
        </p:txBody>
      </p:sp>
    </p:spTree>
    <p:extLst>
      <p:ext uri="{BB962C8B-B14F-4D97-AF65-F5344CB8AC3E}">
        <p14:creationId xmlns:p14="http://schemas.microsoft.com/office/powerpoint/2010/main" val="4615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3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17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7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E8BCDA-31B2-514F-B872-581796B3974C}"/>
              </a:ext>
            </a:extLst>
          </p:cNvPr>
          <p:cNvCxnSpPr/>
          <p:nvPr/>
        </p:nvCxnSpPr>
        <p:spPr>
          <a:xfrm>
            <a:off x="9445625" y="9723438"/>
            <a:ext cx="3367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6" name="Picture 4" descr="http://download.4-designer.com/files/20140220/Creative-green-energy-saving-light-bulb-vector-material-56310.jpg">
            <a:extLst>
              <a:ext uri="{FF2B5EF4-FFF2-40B4-BE49-F238E27FC236}">
                <a16:creationId xmlns:a16="http://schemas.microsoft.com/office/drawing/2014/main" id="{7C99191A-0AED-0943-BCE8-57862BBBB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22"/>
          <a:stretch>
            <a:fillRect/>
          </a:stretch>
        </p:blipFill>
        <p:spPr bwMode="auto">
          <a:xfrm>
            <a:off x="8327554" y="1442294"/>
            <a:ext cx="3167063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6681FE69-96A1-6A40-844C-905FA9D61976}"/>
              </a:ext>
            </a:extLst>
          </p:cNvPr>
          <p:cNvSpPr/>
          <p:nvPr/>
        </p:nvSpPr>
        <p:spPr>
          <a:xfrm>
            <a:off x="3431704" y="1506753"/>
            <a:ext cx="4895850" cy="1697038"/>
          </a:xfrm>
          <a:prstGeom prst="wedgeRoundRectCallout">
            <a:avLst>
              <a:gd name="adj1" fmla="val 59570"/>
              <a:gd name="adj2" fmla="val 73272"/>
              <a:gd name="adj3" fmla="val 16667"/>
            </a:avLst>
          </a:prstGeom>
          <a:noFill/>
          <a:ln w="57150">
            <a:solidFill>
              <a:srgbClr val="A7C36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3200" dirty="0"/>
              <a:t>Why do I save you money compared to Him?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6FCB902-012E-C345-ABB1-0CE7D110DC2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4743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GB" sz="5400" dirty="0"/>
              <a:t>Think, pair, share…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F39BA-644B-694E-99DD-B07E2C518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4720" y="1607206"/>
            <a:ext cx="4643185" cy="4643185"/>
          </a:xfrm>
          <a:prstGeom prst="rect">
            <a:avLst/>
          </a:prstGeom>
          <a:noFill/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772E0E9-BB67-C54A-A523-CE0A24DEC91A}"/>
              </a:ext>
            </a:extLst>
          </p:cNvPr>
          <p:cNvSpPr/>
          <p:nvPr/>
        </p:nvSpPr>
        <p:spPr>
          <a:xfrm>
            <a:off x="3215680" y="3829894"/>
            <a:ext cx="5229820" cy="2520950"/>
          </a:xfrm>
          <a:prstGeom prst="wedgeRoundRectCallout">
            <a:avLst>
              <a:gd name="adj1" fmla="val -65411"/>
              <a:gd name="adj2" fmla="val -59532"/>
              <a:gd name="adj3" fmla="val 16667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2800" dirty="0"/>
              <a:t>Less electrical energy is needed by him to produce the same amount of light as me. He doesn’t waste as much energy as heat. </a:t>
            </a:r>
          </a:p>
        </p:txBody>
      </p:sp>
    </p:spTree>
    <p:extLst>
      <p:ext uri="{BB962C8B-B14F-4D97-AF65-F5344CB8AC3E}">
        <p14:creationId xmlns:p14="http://schemas.microsoft.com/office/powerpoint/2010/main" val="321280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90550-D299-FB40-907B-4018B22A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8688"/>
          </a:xfrm>
          <a:solidFill>
            <a:schemeClr val="accent3"/>
          </a:solidFill>
        </p:spPr>
        <p:txBody>
          <a:bodyPr/>
          <a:lstStyle/>
          <a:p>
            <a:r>
              <a:rPr lang="en-GB" dirty="0"/>
              <a:t>New information- Wasting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FE14C-9217-ED44-AA4C-C2140DAFC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646" y="1145381"/>
            <a:ext cx="11177588" cy="661194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You may have heard people say it is important to save energy.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50ECE-BEB2-DA47-BA0B-B1CA95704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0" y="1806575"/>
            <a:ext cx="4064000" cy="204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CE492-A74E-6248-B885-74DA902CF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1806575"/>
            <a:ext cx="3199531" cy="2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FDFBCF-6356-934B-AA34-D7F5BBF09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925" y="1806574"/>
            <a:ext cx="3912696" cy="2044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5C50D-D4AD-394A-968A-C7177EF9D8AB}"/>
              </a:ext>
            </a:extLst>
          </p:cNvPr>
          <p:cNvSpPr txBox="1"/>
          <p:nvPr/>
        </p:nvSpPr>
        <p:spPr>
          <a:xfrm>
            <a:off x="728663" y="4205938"/>
            <a:ext cx="10929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But if energy is conserved, how can you save it?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4BDAF-18B0-1247-9094-B7E79823105A}"/>
              </a:ext>
            </a:extLst>
          </p:cNvPr>
          <p:cNvSpPr txBox="1"/>
          <p:nvPr/>
        </p:nvSpPr>
        <p:spPr>
          <a:xfrm>
            <a:off x="481012" y="4943476"/>
            <a:ext cx="11161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You aren’t really saving energy. You are saving fuel. There is less wasted energy, so you need to use less fuel to do the job that you want. </a:t>
            </a:r>
          </a:p>
        </p:txBody>
      </p:sp>
    </p:spTree>
    <p:extLst>
      <p:ext uri="{BB962C8B-B14F-4D97-AF65-F5344CB8AC3E}">
        <p14:creationId xmlns:p14="http://schemas.microsoft.com/office/powerpoint/2010/main" val="15738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908720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Demonstrate understanding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0648" y="1504562"/>
            <a:ext cx="9379634" cy="16859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/>
              <a:t>Task:</a:t>
            </a:r>
            <a:r>
              <a:rPr lang="en-GB" sz="3200" dirty="0"/>
              <a:t> Compare the conservation of energy and the dissipation of energy, and explain the link between the two.</a:t>
            </a:r>
          </a:p>
        </p:txBody>
      </p:sp>
      <p:pic>
        <p:nvPicPr>
          <p:cNvPr id="14" name="MS900074799[1].wav">
            <a:hlinkClick r:id="" action="ppaction://media"/>
            <a:extLst>
              <a:ext uri="{FF2B5EF4-FFF2-40B4-BE49-F238E27FC236}">
                <a16:creationId xmlns:a16="http://schemas.microsoft.com/office/drawing/2014/main" id="{2FA42704-4286-5D47-8E27-BFFFD2EE97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005990" y="5003216"/>
            <a:ext cx="244475" cy="24447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466FF14-2275-094B-B808-38E9C09A5724}"/>
              </a:ext>
            </a:extLst>
          </p:cNvPr>
          <p:cNvSpPr/>
          <p:nvPr/>
        </p:nvSpPr>
        <p:spPr>
          <a:xfrm>
            <a:off x="5069886" y="4211128"/>
            <a:ext cx="2052228" cy="2052228"/>
          </a:xfrm>
          <a:prstGeom prst="ellipse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234E6A-C963-8F42-A499-7393B1222E5A}"/>
              </a:ext>
            </a:extLst>
          </p:cNvPr>
          <p:cNvSpPr/>
          <p:nvPr/>
        </p:nvSpPr>
        <p:spPr>
          <a:xfrm>
            <a:off x="5069886" y="4211128"/>
            <a:ext cx="2052228" cy="205222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A037A-8446-9B4A-B27F-C1FBACAE9DBA}"/>
              </a:ext>
            </a:extLst>
          </p:cNvPr>
          <p:cNvSpPr txBox="1"/>
          <p:nvPr/>
        </p:nvSpPr>
        <p:spPr>
          <a:xfrm>
            <a:off x="5336016" y="370707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5 minutes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589B42F-D513-B148-A72A-C274911E7537}"/>
              </a:ext>
            </a:extLst>
          </p:cNvPr>
          <p:cNvSpPr/>
          <p:nvPr/>
        </p:nvSpPr>
        <p:spPr>
          <a:xfrm>
            <a:off x="666356" y="1339927"/>
            <a:ext cx="10859288" cy="5113929"/>
          </a:xfrm>
          <a:prstGeom prst="roundRect">
            <a:avLst>
              <a:gd name="adj" fmla="val 3826"/>
            </a:avLst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srgbClr val="7030A0"/>
                </a:solidFill>
                <a:latin typeface="Chalkboard" panose="03050602040202020205" pitchFamily="66" charset="77"/>
              </a:rPr>
              <a:t>Conservation of energy says energy cannot be created or destroyed, just transferred from one store to another. Energy is dissipated when energy is transferred to a store so that it is no longer useful or it spreads out. All processes dissipate energy (usually to a thermal store of the surroundings).</a:t>
            </a:r>
          </a:p>
          <a:p>
            <a:endParaRPr lang="en-GB" sz="2800" dirty="0">
              <a:solidFill>
                <a:srgbClr val="7030A0"/>
              </a:solidFill>
              <a:latin typeface="Chalkboard" panose="03050602040202020205" pitchFamily="66" charset="77"/>
            </a:endParaRPr>
          </a:p>
          <a:p>
            <a:r>
              <a:rPr lang="en-GB" sz="2800" dirty="0">
                <a:solidFill>
                  <a:srgbClr val="7030A0"/>
                </a:solidFill>
                <a:latin typeface="Chalkboard" panose="03050602040202020205" pitchFamily="66" charset="77"/>
              </a:rPr>
              <a:t>In any process there is a useful energy transfer, and a wasted energy transfer (dissipation). You can calculate the energy dissipated if you know the useful energy transferred and the total energy transferred (energy dissipated = total energy transferred – useful energy transferred). </a:t>
            </a:r>
          </a:p>
        </p:txBody>
      </p:sp>
    </p:spTree>
    <p:extLst>
      <p:ext uri="{BB962C8B-B14F-4D97-AF65-F5344CB8AC3E}">
        <p14:creationId xmlns:p14="http://schemas.microsoft.com/office/powerpoint/2010/main" val="380982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3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17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7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074726" y="3429000"/>
            <a:ext cx="2935163" cy="33065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1040" name="Picture 16" descr="http://p4cdn4static.sharpschool.com/UserFiles/Servers/Server_151484/Image/teacher/SPED/Anderson/6473993183840226_yqN2dgX3_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t="4165" r="2474" b="4874"/>
          <a:stretch/>
        </p:blipFill>
        <p:spPr bwMode="auto">
          <a:xfrm>
            <a:off x="9247538" y="3657600"/>
            <a:ext cx="2663471" cy="295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801227D-BBA7-414A-A9C4-D3647CF218BD}"/>
              </a:ext>
            </a:extLst>
          </p:cNvPr>
          <p:cNvGrpSpPr/>
          <p:nvPr/>
        </p:nvGrpSpPr>
        <p:grpSpPr>
          <a:xfrm>
            <a:off x="9354478" y="1384737"/>
            <a:ext cx="2427798" cy="1823662"/>
            <a:chOff x="9354478" y="1384737"/>
            <a:chExt cx="2427798" cy="1823662"/>
          </a:xfrm>
        </p:grpSpPr>
        <p:sp>
          <p:nvSpPr>
            <p:cNvPr id="17" name="Rectangle 16"/>
            <p:cNvSpPr/>
            <p:nvPr/>
          </p:nvSpPr>
          <p:spPr>
            <a:xfrm>
              <a:off x="9354478" y="1384737"/>
              <a:ext cx="2427798" cy="182366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pic>
          <p:nvPicPr>
            <p:cNvPr id="1042" name="Picture 18" descr="http://t1.gstatic.com/images?q=tbn:ANd9GcQUIGirVq_9GHum9j2anXztWDufhG8DLXChgfJcVFtDoUa9mOiFSQ:www.firstrespondernetwork.com/Shared/safetyfirstsign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9227" y="1469099"/>
              <a:ext cx="2258301" cy="1654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A7ED0C4-0B5B-2E44-B959-AA84BBC93ED1}"/>
              </a:ext>
            </a:extLst>
          </p:cNvPr>
          <p:cNvSpPr txBox="1">
            <a:spLocks/>
          </p:cNvSpPr>
          <p:nvPr/>
        </p:nvSpPr>
        <p:spPr>
          <a:xfrm>
            <a:off x="494472" y="1250601"/>
            <a:ext cx="8469419" cy="52296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dirty="0"/>
              <a:t> </a:t>
            </a:r>
            <a:endParaRPr lang="en-GB" sz="4000" dirty="0"/>
          </a:p>
          <a:p>
            <a:pPr marL="742950" indent="-742950" algn="l">
              <a:buFont typeface="+mj-lt"/>
              <a:buAutoNum type="arabicPeriod"/>
            </a:pPr>
            <a:r>
              <a:rPr lang="en-GB" sz="4000" dirty="0"/>
              <a:t>Remain </a:t>
            </a:r>
            <a:r>
              <a:rPr lang="en-GB" sz="4000" b="1" dirty="0"/>
              <a:t>silent </a:t>
            </a:r>
            <a:r>
              <a:rPr lang="en-GB" sz="4000" dirty="0"/>
              <a:t>when the teacher is talking. 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GB" sz="4000" dirty="0"/>
              <a:t>Stay </a:t>
            </a:r>
            <a:r>
              <a:rPr lang="en-GB" sz="4000" b="1" dirty="0"/>
              <a:t>on task </a:t>
            </a:r>
            <a:r>
              <a:rPr lang="en-GB" sz="4000" dirty="0"/>
              <a:t>throughout the lesson. 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GB" sz="4000" dirty="0"/>
              <a:t>Speak to staff and other students in a </a:t>
            </a:r>
            <a:r>
              <a:rPr lang="en-GB" sz="4000" b="1" dirty="0"/>
              <a:t>polite</a:t>
            </a:r>
            <a:r>
              <a:rPr lang="en-GB" sz="4000" dirty="0"/>
              <a:t> way. 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GB" sz="4000" b="1" dirty="0"/>
              <a:t>Refrain</a:t>
            </a:r>
            <a:r>
              <a:rPr lang="en-GB" sz="4000" dirty="0"/>
              <a:t> from unnecessary </a:t>
            </a:r>
            <a:r>
              <a:rPr lang="en-GB" sz="4000" b="1" dirty="0"/>
              <a:t>contact</a:t>
            </a:r>
            <a:r>
              <a:rPr lang="en-GB" sz="4000" dirty="0"/>
              <a:t> with others.</a:t>
            </a:r>
          </a:p>
          <a:p>
            <a:pPr algn="l"/>
            <a:endParaRPr lang="en-GB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9FF053-6FA1-EF42-BF3C-986EBCFD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188"/>
            <a:ext cx="12192000" cy="1022715"/>
          </a:xfrm>
          <a:solidFill>
            <a:schemeClr val="accent3"/>
          </a:solidFill>
        </p:spPr>
        <p:txBody>
          <a:bodyPr/>
          <a:lstStyle/>
          <a:p>
            <a:r>
              <a:rPr lang="en-GB" dirty="0"/>
              <a:t>Behaviour targets: </a:t>
            </a:r>
          </a:p>
        </p:txBody>
      </p:sp>
    </p:spTree>
    <p:extLst>
      <p:ext uri="{BB962C8B-B14F-4D97-AF65-F5344CB8AC3E}">
        <p14:creationId xmlns:p14="http://schemas.microsoft.com/office/powerpoint/2010/main" val="229527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primaryteaching.co.uk/prodimg/H70_1_Zo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08" y="1099359"/>
            <a:ext cx="1665265" cy="166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602974" y="2976304"/>
            <a:ext cx="10986052" cy="3528950"/>
            <a:chOff x="1979712" y="4112217"/>
            <a:chExt cx="5630362" cy="2629151"/>
          </a:xfrm>
        </p:grpSpPr>
        <p:pic>
          <p:nvPicPr>
            <p:cNvPr id="5" name="Picture 2" descr="http://s3.amazonaws.com/rapgenius/gold-silver-bronze.jpg"/>
            <p:cNvPicPr>
              <a:picLocks noChangeAspect="1" noChangeArrowheads="1"/>
            </p:cNvPicPr>
            <p:nvPr/>
          </p:nvPicPr>
          <p:blipFill>
            <a:blip r:embed="rId3" cstate="print"/>
            <a:srcRect l="66356" b="16791"/>
            <a:stretch>
              <a:fillRect/>
            </a:stretch>
          </p:blipFill>
          <p:spPr bwMode="auto">
            <a:xfrm>
              <a:off x="1979712" y="4112217"/>
              <a:ext cx="400096" cy="858664"/>
            </a:xfrm>
            <a:prstGeom prst="rect">
              <a:avLst/>
            </a:prstGeom>
            <a:noFill/>
          </p:spPr>
        </p:pic>
        <p:pic>
          <p:nvPicPr>
            <p:cNvPr id="7" name="Picture 4" descr="http://s3.amazonaws.com/rapgenius/gold-silver-bronze.jpg"/>
            <p:cNvPicPr>
              <a:picLocks noChangeAspect="1" noChangeArrowheads="1"/>
            </p:cNvPicPr>
            <p:nvPr/>
          </p:nvPicPr>
          <p:blipFill>
            <a:blip r:embed="rId3" cstate="print"/>
            <a:srcRect l="33178" t="7269" r="33644" b="16405"/>
            <a:stretch>
              <a:fillRect/>
            </a:stretch>
          </p:blipFill>
          <p:spPr bwMode="auto">
            <a:xfrm>
              <a:off x="2014176" y="5040338"/>
              <a:ext cx="365632" cy="858664"/>
            </a:xfrm>
            <a:prstGeom prst="rect">
              <a:avLst/>
            </a:prstGeom>
            <a:noFill/>
          </p:spPr>
        </p:pic>
        <p:pic>
          <p:nvPicPr>
            <p:cNvPr id="8" name="Picture 6" descr="http://s3.amazonaws.com/rapgenius/gold-silver-bronze.jpg"/>
            <p:cNvPicPr>
              <a:picLocks noChangeAspect="1" noChangeArrowheads="1"/>
            </p:cNvPicPr>
            <p:nvPr/>
          </p:nvPicPr>
          <p:blipFill>
            <a:blip r:embed="rId3" cstate="print"/>
            <a:srcRect t="6884" r="66822" b="16791"/>
            <a:stretch>
              <a:fillRect/>
            </a:stretch>
          </p:blipFill>
          <p:spPr bwMode="auto">
            <a:xfrm>
              <a:off x="1979713" y="5882704"/>
              <a:ext cx="400096" cy="858664"/>
            </a:xfrm>
            <a:prstGeom prst="rect">
              <a:avLst/>
            </a:prstGeom>
            <a:noFill/>
          </p:spPr>
        </p:pic>
        <p:sp>
          <p:nvSpPr>
            <p:cNvPr id="4" name="Rectangle 3"/>
            <p:cNvSpPr/>
            <p:nvPr/>
          </p:nvSpPr>
          <p:spPr>
            <a:xfrm>
              <a:off x="1979712" y="4149080"/>
              <a:ext cx="5630362" cy="2592288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094673" y="1099358"/>
            <a:ext cx="9667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Which outcome did you reach? What skills do you do well?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94672" y="1977193"/>
            <a:ext cx="9667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What could you do to progress even further/ reach the next outcome?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4107"/>
          </a:xfrm>
          <a:solidFill>
            <a:schemeClr val="accent3"/>
          </a:solidFill>
        </p:spPr>
        <p:txBody>
          <a:bodyPr/>
          <a:lstStyle/>
          <a:p>
            <a:r>
              <a:rPr lang="en-GB" dirty="0"/>
              <a:t>Review </a:t>
            </a:r>
            <a:r>
              <a:rPr lang="en-GB"/>
              <a:t>and reflect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65C748-40DE-0548-90DE-84499C09BB07}"/>
              </a:ext>
            </a:extLst>
          </p:cNvPr>
          <p:cNvSpPr/>
          <p:nvPr/>
        </p:nvSpPr>
        <p:spPr>
          <a:xfrm>
            <a:off x="1383647" y="3079233"/>
            <a:ext cx="1013813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K- </a:t>
            </a:r>
            <a:r>
              <a:rPr lang="en-GB" sz="2400" b="1" u="sng" dirty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what dissipation means. do simple </a:t>
            </a:r>
            <a:r>
              <a:rPr lang="en-GB" sz="2400" b="1" u="sng" dirty="0">
                <a:solidFill>
                  <a:schemeClr val="accent6">
                    <a:lumMod val="50000"/>
                  </a:schemeClr>
                </a:solidFill>
              </a:rPr>
              <a:t>calculations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 of wasted energy from input and useful energies. </a:t>
            </a:r>
            <a:r>
              <a:rPr lang="en-GB" sz="2400" b="1" u="sng" dirty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 what lubrication and streamlining mean.</a:t>
            </a:r>
          </a:p>
          <a:p>
            <a:r>
              <a:rPr lang="en-GB" sz="2400" b="1" dirty="0">
                <a:solidFill>
                  <a:schemeClr val="accent4">
                    <a:lumMod val="50000"/>
                  </a:schemeClr>
                </a:solidFill>
              </a:rPr>
              <a:t>A- </a:t>
            </a:r>
            <a:r>
              <a:rPr lang="en-GB" sz="2400" b="1" u="sng" dirty="0">
                <a:solidFill>
                  <a:schemeClr val="accent4">
                    <a:lumMod val="50000"/>
                  </a:schemeClr>
                </a:solidFill>
              </a:rPr>
              <a:t>explain</a:t>
            </a:r>
            <a:r>
              <a:rPr lang="en-GB" sz="2400" dirty="0">
                <a:solidFill>
                  <a:schemeClr val="accent4">
                    <a:lumMod val="50000"/>
                  </a:schemeClr>
                </a:solidFill>
              </a:rPr>
              <a:t> how energy is dissipated in a range of situations. </a:t>
            </a:r>
            <a:r>
              <a:rPr lang="en-GB" sz="2400" b="1" u="sng" dirty="0">
                <a:solidFill>
                  <a:schemeClr val="accent4">
                    <a:lumMod val="50000"/>
                  </a:schemeClr>
                </a:solidFill>
              </a:rPr>
              <a:t>calculate</a:t>
            </a:r>
            <a:r>
              <a:rPr lang="en-GB" sz="2400" dirty="0">
                <a:solidFill>
                  <a:schemeClr val="accent4">
                    <a:lumMod val="50000"/>
                  </a:schemeClr>
                </a:solidFill>
              </a:rPr>
              <a:t> useful energy and wasted energy from input and output energies. </a:t>
            </a:r>
            <a:r>
              <a:rPr lang="en-GB" sz="2400" b="1" u="sng" dirty="0">
                <a:solidFill>
                  <a:schemeClr val="accent4">
                    <a:lumMod val="50000"/>
                  </a:schemeClr>
                </a:solidFill>
              </a:rPr>
              <a:t>describe</a:t>
            </a:r>
            <a:r>
              <a:rPr lang="en-GB" sz="2400" dirty="0">
                <a:solidFill>
                  <a:schemeClr val="accent4">
                    <a:lumMod val="50000"/>
                  </a:schemeClr>
                </a:solidFill>
              </a:rPr>
              <a:t> how dissipated energy can be reduced.</a:t>
            </a:r>
          </a:p>
          <a:p>
            <a:r>
              <a:rPr lang="en-GB" sz="2400" b="1" dirty="0">
                <a:solidFill>
                  <a:schemeClr val="accent2">
                    <a:lumMod val="50000"/>
                  </a:schemeClr>
                </a:solidFill>
              </a:rPr>
              <a:t>E-  </a:t>
            </a:r>
            <a:r>
              <a:rPr lang="en-GB" sz="2400" b="1" u="sng" dirty="0">
                <a:solidFill>
                  <a:schemeClr val="accent2">
                    <a:lumMod val="50000"/>
                  </a:schemeClr>
                </a:solidFill>
              </a:rPr>
              <a:t>account</a:t>
            </a:r>
            <a:r>
              <a:rPr lang="en-GB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</a:rPr>
              <a:t>for all energy transfers in a range of situations. </a:t>
            </a:r>
            <a:r>
              <a:rPr lang="en-GB" sz="2400" b="1" u="sng" dirty="0">
                <a:solidFill>
                  <a:schemeClr val="accent2">
                    <a:lumMod val="50000"/>
                  </a:schemeClr>
                </a:solidFill>
              </a:rPr>
              <a:t>calculate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</a:rPr>
              <a:t> a useful and wasted energy, and efficiency. </a:t>
            </a:r>
            <a:r>
              <a:rPr lang="en-GB" sz="2400" b="1" u="sng" dirty="0">
                <a:solidFill>
                  <a:schemeClr val="accent2">
                    <a:lumMod val="50000"/>
                  </a:schemeClr>
                </a:solidFill>
              </a:rPr>
              <a:t>evaluate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</a:rPr>
              <a:t> methods of reducing energy dissipation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08947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printing</a:t>
            </a:r>
            <a:r>
              <a:rPr lang="mr-IN" dirty="0"/>
              <a:t>……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184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99C8AC-75C7-AC47-A776-313BCF540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416266" y="2544630"/>
            <a:ext cx="6793120" cy="1703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74B89C-F540-4647-A0E4-4E9EBB96B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506503" y="2544630"/>
            <a:ext cx="6793120" cy="1703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D2E14A-81DF-8749-B7F6-E986BF63A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41608" y="2544630"/>
            <a:ext cx="6793120" cy="1703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F44054-F1FC-A141-9DCA-8EC6053B2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551371" y="2544630"/>
            <a:ext cx="6793120" cy="1703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2F579A-A84A-9D49-BCE2-9276404746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699482" y="2544630"/>
            <a:ext cx="6793120" cy="1703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C9272C-00F9-A049-95C5-8AED3FB8C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609245" y="2544630"/>
            <a:ext cx="6793120" cy="170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2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150" y="355202"/>
            <a:ext cx="78295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THIS NOW…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063" y="1801396"/>
            <a:ext cx="64036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Either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Define 3 keywords from </a:t>
            </a:r>
            <a:r>
              <a:rPr lang="en-GB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last lesson</a:t>
            </a:r>
          </a:p>
          <a:p>
            <a:pPr algn="ctr"/>
            <a:r>
              <a:rPr lang="en-GB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GB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 down 3 key points from last lesson in </a:t>
            </a:r>
            <a:r>
              <a:rPr lang="en-GB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summary sentence form</a:t>
            </a:r>
            <a:r>
              <a:rPr lang="en-GB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(bullet points)</a:t>
            </a:r>
          </a:p>
          <a:p>
            <a:pPr algn="ctr"/>
            <a:r>
              <a:rPr lang="en-GB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GB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Summarise the learning of last lesson into a </a:t>
            </a:r>
            <a:r>
              <a:rPr lang="en-GB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paragraph</a:t>
            </a:r>
            <a:r>
              <a:rPr lang="en-GB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using full sentences.</a:t>
            </a:r>
          </a:p>
        </p:txBody>
      </p:sp>
      <p:pic>
        <p:nvPicPr>
          <p:cNvPr id="9220" name="Picture 4" descr="https://62e528761d0685343e1c-f3d1b99a743ffa4142d9d7f1978d9686.ssl.cf2.rackcdn.com/files/25446/article/width926/zgfmyybg-13710826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798" y="2752451"/>
            <a:ext cx="3775139" cy="249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97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60757" y="2277284"/>
            <a:ext cx="11470484" cy="2924206"/>
          </a:xfrm>
          <a:prstGeom prst="roundRect">
            <a:avLst>
              <a:gd name="adj" fmla="val 3725"/>
            </a:avLst>
          </a:prstGeom>
          <a:noFill/>
          <a:ln w="57150">
            <a:solidFill>
              <a:srgbClr val="A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400" b="1" u="sng" dirty="0">
                <a:solidFill>
                  <a:srgbClr val="A40000"/>
                </a:solidFill>
              </a:rPr>
              <a:t>Success Criteria – </a:t>
            </a:r>
          </a:p>
          <a:p>
            <a:r>
              <a:rPr lang="en-GB" sz="2200" b="1" dirty="0">
                <a:solidFill>
                  <a:schemeClr val="accent6">
                    <a:lumMod val="50000"/>
                  </a:schemeClr>
                </a:solidFill>
              </a:rPr>
              <a:t>K- </a:t>
            </a:r>
            <a:r>
              <a:rPr lang="en-GB" sz="2200" b="1" u="sng" dirty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GB" sz="22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200" dirty="0">
                <a:solidFill>
                  <a:schemeClr val="accent6">
                    <a:lumMod val="50000"/>
                  </a:schemeClr>
                </a:solidFill>
              </a:rPr>
              <a:t>what dissipation means. do simple </a:t>
            </a:r>
            <a:r>
              <a:rPr lang="en-GB" sz="2200" b="1" u="sng" dirty="0">
                <a:solidFill>
                  <a:schemeClr val="accent6">
                    <a:lumMod val="50000"/>
                  </a:schemeClr>
                </a:solidFill>
              </a:rPr>
              <a:t>calculations</a:t>
            </a:r>
            <a:r>
              <a:rPr lang="en-GB" sz="2200" dirty="0">
                <a:solidFill>
                  <a:schemeClr val="accent6">
                    <a:lumMod val="50000"/>
                  </a:schemeClr>
                </a:solidFill>
              </a:rPr>
              <a:t> of wasted energy from input and useful energies. </a:t>
            </a:r>
            <a:r>
              <a:rPr lang="en-GB" sz="2200" b="1" u="sng" dirty="0">
                <a:solidFill>
                  <a:schemeClr val="accent6">
                    <a:lumMod val="50000"/>
                  </a:schemeClr>
                </a:solidFill>
              </a:rPr>
              <a:t>state</a:t>
            </a:r>
            <a:r>
              <a:rPr lang="en-GB" sz="2200" dirty="0">
                <a:solidFill>
                  <a:schemeClr val="accent6">
                    <a:lumMod val="50000"/>
                  </a:schemeClr>
                </a:solidFill>
              </a:rPr>
              <a:t> what lubrication and streamlining mean.</a:t>
            </a:r>
          </a:p>
          <a:p>
            <a:r>
              <a:rPr lang="en-GB" sz="2200" b="1" dirty="0">
                <a:solidFill>
                  <a:schemeClr val="accent4">
                    <a:lumMod val="50000"/>
                  </a:schemeClr>
                </a:solidFill>
              </a:rPr>
              <a:t>A- </a:t>
            </a:r>
            <a:r>
              <a:rPr lang="en-GB" sz="2200" b="1" u="sng" dirty="0">
                <a:solidFill>
                  <a:schemeClr val="accent4">
                    <a:lumMod val="50000"/>
                  </a:schemeClr>
                </a:solidFill>
              </a:rPr>
              <a:t>explain</a:t>
            </a:r>
            <a:r>
              <a:rPr lang="en-GB" sz="2200" dirty="0">
                <a:solidFill>
                  <a:schemeClr val="accent4">
                    <a:lumMod val="50000"/>
                  </a:schemeClr>
                </a:solidFill>
              </a:rPr>
              <a:t> how energy is dissipated in a range of situations. </a:t>
            </a:r>
            <a:r>
              <a:rPr lang="en-GB" sz="2200" b="1" u="sng" dirty="0">
                <a:solidFill>
                  <a:schemeClr val="accent4">
                    <a:lumMod val="50000"/>
                  </a:schemeClr>
                </a:solidFill>
              </a:rPr>
              <a:t>calculate</a:t>
            </a:r>
            <a:r>
              <a:rPr lang="en-GB" sz="2200" dirty="0">
                <a:solidFill>
                  <a:schemeClr val="accent4">
                    <a:lumMod val="50000"/>
                  </a:schemeClr>
                </a:solidFill>
              </a:rPr>
              <a:t> useful energy and wasted energy from input and output energies. </a:t>
            </a:r>
            <a:r>
              <a:rPr lang="en-GB" sz="2200" b="1" u="sng" dirty="0">
                <a:solidFill>
                  <a:schemeClr val="accent4">
                    <a:lumMod val="50000"/>
                  </a:schemeClr>
                </a:solidFill>
              </a:rPr>
              <a:t>describe</a:t>
            </a:r>
            <a:r>
              <a:rPr lang="en-GB" sz="2200" dirty="0">
                <a:solidFill>
                  <a:schemeClr val="accent4">
                    <a:lumMod val="50000"/>
                  </a:schemeClr>
                </a:solidFill>
              </a:rPr>
              <a:t> how dissipated energy can be reduced.</a:t>
            </a:r>
          </a:p>
          <a:p>
            <a:r>
              <a:rPr lang="en-GB" sz="2200" b="1" dirty="0">
                <a:solidFill>
                  <a:schemeClr val="accent2">
                    <a:lumMod val="50000"/>
                  </a:schemeClr>
                </a:solidFill>
              </a:rPr>
              <a:t>E-  </a:t>
            </a:r>
            <a:r>
              <a:rPr lang="en-GB" sz="2200" b="1" u="sng" dirty="0">
                <a:solidFill>
                  <a:schemeClr val="accent2">
                    <a:lumMod val="50000"/>
                  </a:schemeClr>
                </a:solidFill>
              </a:rPr>
              <a:t>account</a:t>
            </a:r>
            <a:r>
              <a:rPr lang="en-GB" sz="22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2200" dirty="0">
                <a:solidFill>
                  <a:schemeClr val="accent2">
                    <a:lumMod val="50000"/>
                  </a:schemeClr>
                </a:solidFill>
              </a:rPr>
              <a:t>for all energy transfers in a range of situations. </a:t>
            </a:r>
            <a:r>
              <a:rPr lang="en-GB" sz="2200" b="1" u="sng" dirty="0">
                <a:solidFill>
                  <a:schemeClr val="accent2">
                    <a:lumMod val="50000"/>
                  </a:schemeClr>
                </a:solidFill>
              </a:rPr>
              <a:t>calculate</a:t>
            </a:r>
            <a:r>
              <a:rPr lang="en-GB" sz="2200" dirty="0">
                <a:solidFill>
                  <a:schemeClr val="accent2">
                    <a:lumMod val="50000"/>
                  </a:schemeClr>
                </a:solidFill>
              </a:rPr>
              <a:t> a useful and wasted energy, and efficiency. </a:t>
            </a:r>
            <a:r>
              <a:rPr lang="en-GB" sz="2200" b="1" u="sng" dirty="0">
                <a:solidFill>
                  <a:schemeClr val="accent2">
                    <a:lumMod val="50000"/>
                  </a:schemeClr>
                </a:solidFill>
              </a:rPr>
              <a:t>evaluate</a:t>
            </a:r>
            <a:r>
              <a:rPr lang="en-GB" sz="2200" dirty="0">
                <a:solidFill>
                  <a:schemeClr val="accent2">
                    <a:lumMod val="50000"/>
                  </a:schemeClr>
                </a:solidFill>
              </a:rPr>
              <a:t> methods of reducing energy dissipation.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757" y="1055967"/>
            <a:ext cx="11470484" cy="1088831"/>
          </a:xfrm>
          <a:prstGeom prst="roundRect">
            <a:avLst>
              <a:gd name="adj" fmla="val 6169"/>
            </a:avLst>
          </a:prstGeom>
          <a:noFill/>
          <a:ln w="57150">
            <a:solidFill>
              <a:srgbClr val="000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b="1" u="sng" dirty="0">
                <a:solidFill>
                  <a:srgbClr val="000686"/>
                </a:solidFill>
              </a:rPr>
              <a:t>Learning Objectives</a:t>
            </a:r>
          </a:p>
          <a:p>
            <a:r>
              <a:rPr lang="en-GB" sz="2800" dirty="0">
                <a:solidFill>
                  <a:srgbClr val="000686"/>
                </a:solidFill>
              </a:rPr>
              <a:t>Understand how energy is transferred usefully or is ‘wasted’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757" y="5398057"/>
            <a:ext cx="11470485" cy="814411"/>
          </a:xfrm>
          <a:prstGeom prst="roundRect">
            <a:avLst>
              <a:gd name="adj" fmla="val 5751"/>
            </a:avLst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b="1" u="sng" dirty="0">
                <a:solidFill>
                  <a:srgbClr val="002060"/>
                </a:solidFill>
              </a:rPr>
              <a:t>Key terms</a:t>
            </a:r>
            <a:r>
              <a:rPr lang="en-GB" sz="3200" b="1" dirty="0">
                <a:solidFill>
                  <a:srgbClr val="002060"/>
                </a:solidFill>
              </a:rPr>
              <a:t>-</a:t>
            </a:r>
            <a:r>
              <a:rPr lang="en-GB" sz="3200" dirty="0">
                <a:solidFill>
                  <a:srgbClr val="002060"/>
                </a:solidFill>
              </a:rPr>
              <a:t> dissipation</a:t>
            </a:r>
            <a:r>
              <a:rPr lang="en-GB" sz="3200" b="1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370687" y="202359"/>
            <a:ext cx="3277598" cy="52322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fld id="{F5BF43DD-2547-4F4A-B973-660C60C5D47A}" type="datetime4">
              <a:rPr lang="en-GB" sz="2800" b="1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1"/>
                </a:solidFill>
                <a:latin typeface="Maiandra GD" panose="020E0502030308020204" pitchFamily="34" charset="0"/>
              </a:rPr>
              <a:pPr algn="r"/>
              <a:t>3 July 2021</a:t>
            </a:fld>
            <a:endParaRPr lang="en-US" sz="28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1"/>
              </a:solidFill>
              <a:latin typeface="Maiandra GD" panose="020E0502030308020204" pitchFamily="34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086100" y="153393"/>
            <a:ext cx="4356540" cy="70788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u="sng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1"/>
                </a:solidFill>
                <a:latin typeface="Maiandra GD" panose="020E0502030308020204" pitchFamily="34" charset="0"/>
              </a:rPr>
              <a:t>Energy dissipation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DEDC0-DF3F-0B40-9DF2-BB0FB6EA971E}"/>
              </a:ext>
            </a:extLst>
          </p:cNvPr>
          <p:cNvSpPr txBox="1"/>
          <p:nvPr/>
        </p:nvSpPr>
        <p:spPr>
          <a:xfrm>
            <a:off x="0" y="6409035"/>
            <a:ext cx="12192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Equipment out, date and title underlined, key </a:t>
            </a:r>
            <a:r>
              <a:rPr lang="en-GB" sz="2400" b="1">
                <a:solidFill>
                  <a:schemeClr val="bg1"/>
                </a:solidFill>
              </a:rPr>
              <a:t>terms written down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2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0" repeatCount="indefinite" autoRev="1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Clr clrSpc="hsl" dir="ccw">
                                      <p:cBhvr override="childStyle">
                                        <p:cTn id="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70CF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10" repeatCount="indefinite" autoRev="1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Clr clrSpc="hsl" dir="ccw">
                                      <p:cBhvr override="childStyle"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70CF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FB0A-24F6-AA45-93D8-7B18B814D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7914"/>
          </a:xfrm>
          <a:solidFill>
            <a:schemeClr val="accent3"/>
          </a:solidFill>
        </p:spPr>
        <p:txBody>
          <a:bodyPr/>
          <a:lstStyle/>
          <a:p>
            <a:r>
              <a:rPr lang="en-GB" dirty="0"/>
              <a:t>Think, pair, share…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2C8C3-27E9-C140-B5A7-F10AE97903E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199" y="4455114"/>
            <a:ext cx="10515600" cy="6718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dirty="0"/>
              <a:t>If energy is conserved, how can it be saved?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E6678-6090-9949-AF34-A1BC7CF6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52" y="2402885"/>
            <a:ext cx="1641783" cy="2052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529892-E17D-7C48-8C1C-5C392C45FCA9}"/>
              </a:ext>
            </a:extLst>
          </p:cNvPr>
          <p:cNvSpPr txBox="1"/>
          <p:nvPr/>
        </p:nvSpPr>
        <p:spPr>
          <a:xfrm>
            <a:off x="456621" y="5324880"/>
            <a:ext cx="112787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2400" dirty="0">
                <a:cs typeface="Arial" charset="0"/>
              </a:rPr>
              <a:t>Did you know… when plugged in but not in use, computers, printers, mobile phone chargers, and other electronics still draw energy and can account for 10% of a home energy bill each month.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CE5D5-3C03-2B46-B270-7A341CE5065F}"/>
              </a:ext>
            </a:extLst>
          </p:cNvPr>
          <p:cNvSpPr/>
          <p:nvPr/>
        </p:nvSpPr>
        <p:spPr>
          <a:xfrm>
            <a:off x="843364" y="1417234"/>
            <a:ext cx="100944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000" dirty="0"/>
              <a:t>What does it mean to ‘save’ energy’? </a:t>
            </a:r>
          </a:p>
        </p:txBody>
      </p:sp>
    </p:spTree>
    <p:extLst>
      <p:ext uri="{BB962C8B-B14F-4D97-AF65-F5344CB8AC3E}">
        <p14:creationId xmlns:p14="http://schemas.microsoft.com/office/powerpoint/2010/main" val="392718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EF0D8-747D-2343-929E-468FB0725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476"/>
            <a:ext cx="12191999" cy="1058497"/>
          </a:xfrm>
          <a:solidFill>
            <a:schemeClr val="accent3"/>
          </a:solidFill>
        </p:spPr>
        <p:txBody>
          <a:bodyPr/>
          <a:lstStyle/>
          <a:p>
            <a:r>
              <a:rPr lang="en-GB" dirty="0"/>
              <a:t>New information- Wasting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ABDE4-A505-0947-93D1-5F53C760947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12863"/>
            <a:ext cx="11501438" cy="116205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3600" dirty="0"/>
              <a:t>When I’m driving into work in the morning my car burns fuel to release energy from the chemical energy store.</a:t>
            </a:r>
            <a:r>
              <a:rPr lang="en-GB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0807C-C66D-E646-8652-3F88C465F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49" y="2476500"/>
            <a:ext cx="36449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24BED-9E24-244E-A186-E8A71FB87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4590580"/>
            <a:ext cx="2175524" cy="2175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46C348-EE78-7C45-97B6-62224178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374" y="4589316"/>
            <a:ext cx="2175524" cy="2175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DD79AB-BEA0-624A-9351-2EA1D4715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26" y="4590580"/>
            <a:ext cx="2175524" cy="2175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A9C4C1-8532-354F-AB99-02B98C88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101" y="4589316"/>
            <a:ext cx="2175524" cy="2175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6F871E-2420-4344-A4F6-70DBA4D61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953" y="4606092"/>
            <a:ext cx="2175524" cy="2175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F292D3-7120-5342-BAB5-4AEDB1956A98}"/>
              </a:ext>
            </a:extLst>
          </p:cNvPr>
          <p:cNvSpPr txBox="1"/>
          <p:nvPr/>
        </p:nvSpPr>
        <p:spPr>
          <a:xfrm>
            <a:off x="1336172" y="5508354"/>
            <a:ext cx="1349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Chemical energy store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ADBE50-33C2-9B4C-B5CF-250AD9567A4E}"/>
              </a:ext>
            </a:extLst>
          </p:cNvPr>
          <p:cNvSpPr txBox="1"/>
          <p:nvPr/>
        </p:nvSpPr>
        <p:spPr>
          <a:xfrm>
            <a:off x="3481583" y="5491324"/>
            <a:ext cx="1108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Thermal  energy store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06990-FCE6-7A4D-9BB7-D78FA7FC9235}"/>
              </a:ext>
            </a:extLst>
          </p:cNvPr>
          <p:cNvSpPr txBox="1"/>
          <p:nvPr/>
        </p:nvSpPr>
        <p:spPr>
          <a:xfrm>
            <a:off x="5273435" y="5546742"/>
            <a:ext cx="1108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Kinetic  energy store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1C69E7-7CB3-864F-BD83-7BA514A46DD2}"/>
              </a:ext>
            </a:extLst>
          </p:cNvPr>
          <p:cNvSpPr txBox="1"/>
          <p:nvPr/>
        </p:nvSpPr>
        <p:spPr>
          <a:xfrm>
            <a:off x="7241487" y="5491324"/>
            <a:ext cx="1108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GPE energy store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A802E1-E87C-4643-9A78-3CD15A8AC161}"/>
              </a:ext>
            </a:extLst>
          </p:cNvPr>
          <p:cNvSpPr txBox="1"/>
          <p:nvPr/>
        </p:nvSpPr>
        <p:spPr>
          <a:xfrm>
            <a:off x="9033339" y="5482669"/>
            <a:ext cx="1108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Elastic energy store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C9E64-CB12-CD4C-AEB5-9C7D5F6BB6CD}"/>
              </a:ext>
            </a:extLst>
          </p:cNvPr>
          <p:cNvSpPr/>
          <p:nvPr/>
        </p:nvSpPr>
        <p:spPr>
          <a:xfrm>
            <a:off x="722571" y="3770064"/>
            <a:ext cx="10746853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GB" sz="2800" dirty="0"/>
              <a:t>Which store of energy do I want this energy transferred into? 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C8862744-87FC-6843-8979-680EFCC452E5}"/>
              </a:ext>
            </a:extLst>
          </p:cNvPr>
          <p:cNvSpPr/>
          <p:nvPr/>
        </p:nvSpPr>
        <p:spPr>
          <a:xfrm>
            <a:off x="5644174" y="3856792"/>
            <a:ext cx="384285" cy="149860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949574-1D1F-9740-98D1-4CE2F65CF638}"/>
              </a:ext>
            </a:extLst>
          </p:cNvPr>
          <p:cNvSpPr txBox="1"/>
          <p:nvPr/>
        </p:nvSpPr>
        <p:spPr>
          <a:xfrm>
            <a:off x="207815" y="3443859"/>
            <a:ext cx="11776363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Which store of energy do I not want this energy transferred into? Why?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C0A2DB94-2D31-4E4F-BAC1-3ED742A49E89}"/>
              </a:ext>
            </a:extLst>
          </p:cNvPr>
          <p:cNvSpPr/>
          <p:nvPr/>
        </p:nvSpPr>
        <p:spPr>
          <a:xfrm>
            <a:off x="3809671" y="4036605"/>
            <a:ext cx="384285" cy="14986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A52F9CF-37EA-AE42-90D8-59BC3D214CB5}"/>
              </a:ext>
            </a:extLst>
          </p:cNvPr>
          <p:cNvSpPr/>
          <p:nvPr/>
        </p:nvSpPr>
        <p:spPr>
          <a:xfrm>
            <a:off x="69274" y="1133703"/>
            <a:ext cx="11776362" cy="1226069"/>
          </a:xfrm>
          <a:prstGeom prst="roundRect">
            <a:avLst>
              <a:gd name="adj" fmla="val 1101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The useful energy is in a kinetic energy store, and the wasted energy is in the thermal energy store</a:t>
            </a:r>
          </a:p>
        </p:txBody>
      </p:sp>
    </p:spTree>
    <p:extLst>
      <p:ext uri="{BB962C8B-B14F-4D97-AF65-F5344CB8AC3E}">
        <p14:creationId xmlns:p14="http://schemas.microsoft.com/office/powerpoint/2010/main" val="128097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3" grpId="0"/>
      <p:bldP spid="14" grpId="0"/>
      <p:bldP spid="15" grpId="0"/>
      <p:bldP spid="16" grpId="0"/>
      <p:bldP spid="18" grpId="0" animBg="1"/>
      <p:bldP spid="19" grpId="0" animBg="1"/>
      <p:bldP spid="17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FE29-1DED-6F49-9A58-9A4A70543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8255"/>
          </a:xfrm>
          <a:solidFill>
            <a:schemeClr val="accent3"/>
          </a:solidFill>
        </p:spPr>
        <p:txBody>
          <a:bodyPr/>
          <a:lstStyle/>
          <a:p>
            <a:r>
              <a:rPr lang="en-GB" dirty="0"/>
              <a:t>New information- Wasting energy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EAA599-CBA0-A449-9D9C-5B0B17939FD5}"/>
              </a:ext>
            </a:extLst>
          </p:cNvPr>
          <p:cNvSpPr txBox="1"/>
          <p:nvPr/>
        </p:nvSpPr>
        <p:spPr>
          <a:xfrm>
            <a:off x="401782" y="1051888"/>
            <a:ext cx="11526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When I’m driving, energy is transferred to the thermal store of the surroundings.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5CEA694-B81B-DD41-8A7C-A5A62EA87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0801" y="2572452"/>
            <a:ext cx="5264727" cy="39485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4A220-B9AA-314F-BF07-580E899DD96C}"/>
              </a:ext>
            </a:extLst>
          </p:cNvPr>
          <p:cNvSpPr txBox="1"/>
          <p:nvPr/>
        </p:nvSpPr>
        <p:spPr>
          <a:xfrm>
            <a:off x="526472" y="2610263"/>
            <a:ext cx="53894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The air or ground heats up a bit. That is not useful.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7265EB-52DD-7D44-B7F2-FE1E9B6740E1}"/>
              </a:ext>
            </a:extLst>
          </p:cNvPr>
          <p:cNvSpPr txBox="1"/>
          <p:nvPr/>
        </p:nvSpPr>
        <p:spPr>
          <a:xfrm>
            <a:off x="568036" y="4197928"/>
            <a:ext cx="559723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You cannot transfer that energy to another store, so it is effectively ‘wasted’. Scientists say that the energy is </a:t>
            </a:r>
            <a:r>
              <a:rPr lang="en-GB" sz="3200" b="1" dirty="0"/>
              <a:t>dissipated</a:t>
            </a:r>
            <a:r>
              <a:rPr lang="en-GB" sz="2800" dirty="0"/>
              <a:t>. 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E158323-17FD-A440-BA38-B3C03C31CB32}"/>
              </a:ext>
            </a:extLst>
          </p:cNvPr>
          <p:cNvSpPr/>
          <p:nvPr/>
        </p:nvSpPr>
        <p:spPr>
          <a:xfrm rot="2393996">
            <a:off x="4988360" y="4544493"/>
            <a:ext cx="4175314" cy="393680"/>
          </a:xfrm>
          <a:prstGeom prst="rightArrow">
            <a:avLst>
              <a:gd name="adj1" fmla="val 4079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17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908720"/>
          </a:xfrm>
          <a:solidFill>
            <a:schemeClr val="tx1"/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Demonstrate understanding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435" y="1619922"/>
            <a:ext cx="10378540" cy="1553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800" b="1" dirty="0"/>
              <a:t>Task:</a:t>
            </a:r>
            <a:r>
              <a:rPr lang="en-GB" sz="4800" dirty="0"/>
              <a:t> Explain what the term ‘dissipation’ means. </a:t>
            </a:r>
          </a:p>
        </p:txBody>
      </p:sp>
      <p:pic>
        <p:nvPicPr>
          <p:cNvPr id="9" name="MS900074799[1].wav">
            <a:hlinkClick r:id="" action="ppaction://media"/>
            <a:extLst>
              <a:ext uri="{FF2B5EF4-FFF2-40B4-BE49-F238E27FC236}">
                <a16:creationId xmlns:a16="http://schemas.microsoft.com/office/drawing/2014/main" id="{1B78DE61-223A-FA4F-8082-316778FFB9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791230" y="4361254"/>
            <a:ext cx="244475" cy="24447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9955221-46B4-BE49-882B-CA704228485B}"/>
              </a:ext>
            </a:extLst>
          </p:cNvPr>
          <p:cNvSpPr/>
          <p:nvPr/>
        </p:nvSpPr>
        <p:spPr>
          <a:xfrm>
            <a:off x="4855126" y="3569166"/>
            <a:ext cx="2052228" cy="2052228"/>
          </a:xfrm>
          <a:prstGeom prst="ellipse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766E90-3353-B54A-A55D-69771B019694}"/>
              </a:ext>
            </a:extLst>
          </p:cNvPr>
          <p:cNvSpPr/>
          <p:nvPr/>
        </p:nvSpPr>
        <p:spPr>
          <a:xfrm>
            <a:off x="4855126" y="3569166"/>
            <a:ext cx="2052228" cy="205222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31BC24-B9E1-C545-BE04-9AA547467EDC}"/>
              </a:ext>
            </a:extLst>
          </p:cNvPr>
          <p:cNvSpPr txBox="1"/>
          <p:nvPr/>
        </p:nvSpPr>
        <p:spPr>
          <a:xfrm>
            <a:off x="5153483" y="5667561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2 minutes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589B42F-D513-B148-A72A-C274911E7537}"/>
              </a:ext>
            </a:extLst>
          </p:cNvPr>
          <p:cNvSpPr/>
          <p:nvPr/>
        </p:nvSpPr>
        <p:spPr>
          <a:xfrm>
            <a:off x="769556" y="3340100"/>
            <a:ext cx="10532298" cy="29210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rgbClr val="7030A0"/>
                </a:solidFill>
                <a:latin typeface="Chalkboard" panose="03050602040202020205" pitchFamily="66" charset="77"/>
              </a:rPr>
              <a:t>Dissipation is the transfer of energy to a store, usually the thermal store of the surroundings, so that it is no longer useful.</a:t>
            </a:r>
          </a:p>
        </p:txBody>
      </p:sp>
    </p:spTree>
    <p:extLst>
      <p:ext uri="{BB962C8B-B14F-4D97-AF65-F5344CB8AC3E}">
        <p14:creationId xmlns:p14="http://schemas.microsoft.com/office/powerpoint/2010/main" val="391514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2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1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1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EA7C600-7718-4F43-86F8-88F667B75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089" y="2066687"/>
            <a:ext cx="1685179" cy="28274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3A91C-5598-114B-858E-AC8B973AD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8" y="0"/>
            <a:ext cx="12189331" cy="983673"/>
          </a:xfrm>
          <a:solidFill>
            <a:schemeClr val="accent3"/>
          </a:solidFill>
        </p:spPr>
        <p:txBody>
          <a:bodyPr/>
          <a:lstStyle/>
          <a:p>
            <a:r>
              <a:rPr lang="en-GB" dirty="0"/>
              <a:t>Challenge activity- Useful or wasted?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A75A8-8BD2-FB4E-BB61-BC6896365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650" y="1146595"/>
            <a:ext cx="11442700" cy="1014089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b="1" dirty="0"/>
              <a:t>Task: </a:t>
            </a:r>
            <a:r>
              <a:rPr lang="en-GB" dirty="0"/>
              <a:t>For each of the the following devices, identify the useful energy transfer(s) and the wasted energy transfer(s) (outputs only)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823D2-22B4-F44F-83B3-B57A1F3ED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4590580"/>
            <a:ext cx="2175524" cy="2175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3C118A-4E74-9741-B6DE-81E48265E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374" y="4589316"/>
            <a:ext cx="2175524" cy="2175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47073-EEAC-0040-9DD0-DE035DD2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26" y="4590580"/>
            <a:ext cx="2175524" cy="2175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01B876-FBB1-B548-AE93-A45B989A0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101" y="4589316"/>
            <a:ext cx="2175524" cy="2175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1F808-8FBB-B24C-B5E9-9E9974B81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953" y="4606092"/>
            <a:ext cx="2175524" cy="2175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5E8D4-8466-3D44-A195-99398FDF3187}"/>
              </a:ext>
            </a:extLst>
          </p:cNvPr>
          <p:cNvSpPr txBox="1"/>
          <p:nvPr/>
        </p:nvSpPr>
        <p:spPr>
          <a:xfrm>
            <a:off x="1372754" y="5508354"/>
            <a:ext cx="1268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Chemical energy store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77E98-2E33-8F4E-9380-FCE8F8157C3A}"/>
              </a:ext>
            </a:extLst>
          </p:cNvPr>
          <p:cNvSpPr txBox="1"/>
          <p:nvPr/>
        </p:nvSpPr>
        <p:spPr>
          <a:xfrm>
            <a:off x="3481583" y="5491324"/>
            <a:ext cx="1108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Thermal  energy store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100FE-36DB-AB44-B035-7E3C7C813EBB}"/>
              </a:ext>
            </a:extLst>
          </p:cNvPr>
          <p:cNvSpPr txBox="1"/>
          <p:nvPr/>
        </p:nvSpPr>
        <p:spPr>
          <a:xfrm>
            <a:off x="5273435" y="5546742"/>
            <a:ext cx="1108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Kinetic  energy store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6DF0F-577E-E242-9315-5AD153A0D9E5}"/>
              </a:ext>
            </a:extLst>
          </p:cNvPr>
          <p:cNvSpPr txBox="1"/>
          <p:nvPr/>
        </p:nvSpPr>
        <p:spPr>
          <a:xfrm>
            <a:off x="7241487" y="5491324"/>
            <a:ext cx="1108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GPE energy store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9A08F-5E5F-D34A-B5E3-1DAC69613A77}"/>
              </a:ext>
            </a:extLst>
          </p:cNvPr>
          <p:cNvSpPr txBox="1"/>
          <p:nvPr/>
        </p:nvSpPr>
        <p:spPr>
          <a:xfrm>
            <a:off x="9033339" y="5482669"/>
            <a:ext cx="1108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Elastic energy store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9CCB22-F7B3-5E49-B22F-7CCBD3D0B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83" y="2092631"/>
            <a:ext cx="1842792" cy="22988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B69B4A-69E0-DC4C-A343-40FE1387F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023" y="2237004"/>
            <a:ext cx="2070101" cy="20701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634C8D-911D-374F-91A3-F5DDE2CF9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459" y="2325851"/>
            <a:ext cx="1913279" cy="19132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926D8D-27D3-BB4B-B3EB-6CB61BCF04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7452" y="2255491"/>
            <a:ext cx="2160987" cy="216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21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</documentManagement>
</p:properties>
</file>

<file path=customXml/itemProps1.xml><?xml version="1.0" encoding="utf-8"?>
<ds:datastoreItem xmlns:ds="http://schemas.openxmlformats.org/officeDocument/2006/customXml" ds:itemID="{095D7D2A-7D5F-447D-BA95-F66DE627A950}"/>
</file>

<file path=customXml/itemProps2.xml><?xml version="1.0" encoding="utf-8"?>
<ds:datastoreItem xmlns:ds="http://schemas.openxmlformats.org/officeDocument/2006/customXml" ds:itemID="{E99FECFA-E52A-46CA-AD3E-5F1429CC6AFB}"/>
</file>

<file path=customXml/itemProps3.xml><?xml version="1.0" encoding="utf-8"?>
<ds:datastoreItem xmlns:ds="http://schemas.openxmlformats.org/officeDocument/2006/customXml" ds:itemID="{A5302FCF-949B-4EBF-8680-28EEBE0B7594}"/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1500</Words>
  <Application>Microsoft Macintosh PowerPoint</Application>
  <PresentationFormat>Widescreen</PresentationFormat>
  <Paragraphs>208</Paragraphs>
  <Slides>22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Century Gothic</vt:lpstr>
      <vt:lpstr>Chalkboard</vt:lpstr>
      <vt:lpstr>Maiandra GD</vt:lpstr>
      <vt:lpstr>Verdana</vt:lpstr>
      <vt:lpstr>Office Theme</vt:lpstr>
      <vt:lpstr>PowerPoint Presentation</vt:lpstr>
      <vt:lpstr>Behaviour targets: </vt:lpstr>
      <vt:lpstr>PowerPoint Presentation</vt:lpstr>
      <vt:lpstr>PowerPoint Presentation</vt:lpstr>
      <vt:lpstr>Think, pair, share…</vt:lpstr>
      <vt:lpstr>New information- Wasting energy</vt:lpstr>
      <vt:lpstr>New information- Wasting energy</vt:lpstr>
      <vt:lpstr>Demonstrate understanding</vt:lpstr>
      <vt:lpstr>Challenge activity- Useful or wasted? </vt:lpstr>
      <vt:lpstr>Think, pair, share…</vt:lpstr>
      <vt:lpstr>New information- Energy dissipation </vt:lpstr>
      <vt:lpstr>New information- Energy dissipation </vt:lpstr>
      <vt:lpstr>Demonstrate understanding</vt:lpstr>
      <vt:lpstr>New information- Efficiency </vt:lpstr>
      <vt:lpstr>Challenge activity- Investigating the efficiency of light bulbs</vt:lpstr>
      <vt:lpstr>Demonstrate understanding</vt:lpstr>
      <vt:lpstr>PowerPoint Presentation</vt:lpstr>
      <vt:lpstr>New information- Wasting energy</vt:lpstr>
      <vt:lpstr>Demonstrate understanding</vt:lpstr>
      <vt:lpstr>Review and reflect</vt:lpstr>
      <vt:lpstr>For printing……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 mc</dc:creator>
  <cp:lastModifiedBy>cath mc</cp:lastModifiedBy>
  <cp:revision>43</cp:revision>
  <dcterms:created xsi:type="dcterms:W3CDTF">2019-02-24T16:59:45Z</dcterms:created>
  <dcterms:modified xsi:type="dcterms:W3CDTF">2021-07-03T20:18:33Z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47200.0000000000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